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65" r:id="rId11"/>
    <p:sldId id="258" r:id="rId12"/>
    <p:sldId id="261" r:id="rId13"/>
    <p:sldId id="257" r:id="rId14"/>
    <p:sldId id="269" r:id="rId15"/>
    <p:sldId id="268" r:id="rId16"/>
    <p:sldId id="278" r:id="rId17"/>
    <p:sldId id="280" r:id="rId18"/>
    <p:sldId id="279" r:id="rId19"/>
    <p:sldId id="266" r:id="rId20"/>
    <p:sldId id="263" r:id="rId21"/>
    <p:sldId id="277" r:id="rId22"/>
    <p:sldId id="264" r:id="rId2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F6DEF77F-F4FD-0749-98ED-464FA526CC4D}">
          <p14:sldIdLst>
            <p14:sldId id="256"/>
            <p14:sldId id="260"/>
            <p14:sldId id="270"/>
            <p14:sldId id="271"/>
            <p14:sldId id="272"/>
            <p14:sldId id="273"/>
            <p14:sldId id="274"/>
            <p14:sldId id="275"/>
            <p14:sldId id="276"/>
            <p14:sldId id="265"/>
            <p14:sldId id="258"/>
            <p14:sldId id="261"/>
            <p14:sldId id="257"/>
            <p14:sldId id="269"/>
            <p14:sldId id="268"/>
            <p14:sldId id="278"/>
            <p14:sldId id="280"/>
            <p14:sldId id="279"/>
            <p14:sldId id="266"/>
            <p14:sldId id="263"/>
            <p14:sldId id="277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C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5" autoAdjust="0"/>
    <p:restoredTop sz="89104" autoAdjust="0"/>
  </p:normalViewPr>
  <p:slideViewPr>
    <p:cSldViewPr snapToGrid="0" snapToObjects="1">
      <p:cViewPr varScale="1">
        <p:scale>
          <a:sx n="59" d="100"/>
          <a:sy n="59" d="100"/>
        </p:scale>
        <p:origin x="-6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0C1D-4662-EB45-8604-FD3B48E0F79A}" type="datetimeFigureOut">
              <a:rPr lang="fr-FR" smtClean="0"/>
              <a:pPr/>
              <a:t>04/06/13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40B6-5811-DE46-AA71-15C78CBF752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097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0C1D-4662-EB45-8604-FD3B48E0F79A}" type="datetimeFigureOut">
              <a:rPr lang="fr-FR" smtClean="0"/>
              <a:pPr/>
              <a:t>04/06/13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40B6-5811-DE46-AA71-15C78CBF752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38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0C1D-4662-EB45-8604-FD3B48E0F79A}" type="datetimeFigureOut">
              <a:rPr lang="fr-FR" smtClean="0"/>
              <a:pPr/>
              <a:t>04/06/13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40B6-5811-DE46-AA71-15C78CBF752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29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0C1D-4662-EB45-8604-FD3B48E0F79A}" type="datetimeFigureOut">
              <a:rPr lang="fr-FR" smtClean="0"/>
              <a:pPr/>
              <a:t>04/06/13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40B6-5811-DE46-AA71-15C78CBF752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9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0C1D-4662-EB45-8604-FD3B48E0F79A}" type="datetimeFigureOut">
              <a:rPr lang="fr-FR" smtClean="0"/>
              <a:pPr/>
              <a:t>04/06/13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40B6-5811-DE46-AA71-15C78CBF752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87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0C1D-4662-EB45-8604-FD3B48E0F79A}" type="datetimeFigureOut">
              <a:rPr lang="fr-FR" smtClean="0"/>
              <a:pPr/>
              <a:t>04/06/13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40B6-5811-DE46-AA71-15C78CBF752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03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0C1D-4662-EB45-8604-FD3B48E0F79A}" type="datetimeFigureOut">
              <a:rPr lang="fr-FR" smtClean="0"/>
              <a:pPr/>
              <a:t>04/06/13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40B6-5811-DE46-AA71-15C78CBF752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25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0C1D-4662-EB45-8604-FD3B48E0F79A}" type="datetimeFigureOut">
              <a:rPr lang="fr-FR" smtClean="0"/>
              <a:pPr/>
              <a:t>04/06/13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40B6-5811-DE46-AA71-15C78CBF752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190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0C1D-4662-EB45-8604-FD3B48E0F79A}" type="datetimeFigureOut">
              <a:rPr lang="fr-FR" smtClean="0"/>
              <a:pPr/>
              <a:t>04/06/13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40B6-5811-DE46-AA71-15C78CBF752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24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0C1D-4662-EB45-8604-FD3B48E0F79A}" type="datetimeFigureOut">
              <a:rPr lang="fr-FR" smtClean="0"/>
              <a:pPr/>
              <a:t>04/06/13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40B6-5811-DE46-AA71-15C78CBF752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26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0C1D-4662-EB45-8604-FD3B48E0F79A}" type="datetimeFigureOut">
              <a:rPr lang="fr-FR" smtClean="0"/>
              <a:pPr/>
              <a:t>04/06/13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40B6-5811-DE46-AA71-15C78CBF752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68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E0C1D-4662-EB45-8604-FD3B48E0F79A}" type="datetimeFigureOut">
              <a:rPr lang="fr-FR" smtClean="0"/>
              <a:pPr/>
              <a:t>04/06/13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240B6-5811-DE46-AA71-15C78CBF752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75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hyperlink" Target="http://avis-situation-sirene.insee.fr/avisitu/jsp/avis.jsp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hyperlink" Target="mailto:supportdemat@ml65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2484589"/>
            <a:ext cx="9144000" cy="230832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Dématérialisation des procédures </a:t>
            </a:r>
          </a:p>
          <a:p>
            <a:pPr algn="ctr"/>
            <a:r>
              <a:rPr lang="fr-F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gestion et de paiement des CUI </a:t>
            </a:r>
          </a:p>
          <a:p>
            <a:pPr algn="ctr"/>
            <a:r>
              <a:rPr lang="fr-F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fr-F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 Parcours 3</a:t>
            </a:r>
          </a:p>
        </p:txBody>
      </p:sp>
      <p:pic>
        <p:nvPicPr>
          <p:cNvPr id="4" name="Image 6" descr="logo_parcours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845" y="476250"/>
            <a:ext cx="1539050" cy="142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952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logo_parcours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172" y="406635"/>
            <a:ext cx="797222" cy="73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14975" y="770722"/>
            <a:ext cx="716819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Mise en place progressive de la 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dématérialisation</a:t>
            </a:r>
            <a:endParaRPr lang="fr-FR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44070" y="1451549"/>
            <a:ext cx="7928429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dématérialisation de la prescription concerne : </a:t>
            </a:r>
          </a:p>
          <a:p>
            <a:pPr marL="742950" lvl="1" indent="-285750">
              <a:buFont typeface="Wingdings" charset="2"/>
              <a:buChar char="ü"/>
            </a:pPr>
            <a:r>
              <a:rPr lang="fr-FR" dirty="0" smtClean="0"/>
              <a:t>Les CUI - CAE</a:t>
            </a:r>
          </a:p>
          <a:p>
            <a:pPr marL="742950" lvl="1" indent="-285750">
              <a:buFont typeface="Wingdings" charset="2"/>
              <a:buChar char="ü"/>
            </a:pPr>
            <a:r>
              <a:rPr lang="fr-FR" dirty="0"/>
              <a:t>Les CUI </a:t>
            </a:r>
            <a:r>
              <a:rPr lang="fr-FR" dirty="0" smtClean="0"/>
              <a:t>- CIE</a:t>
            </a:r>
          </a:p>
          <a:p>
            <a:pPr marL="742950" lvl="1" indent="-285750">
              <a:buFont typeface="Wingdings" charset="2"/>
              <a:buChar char="ü"/>
            </a:pPr>
            <a:r>
              <a:rPr lang="fr-FR" dirty="0"/>
              <a:t>Les </a:t>
            </a:r>
            <a:r>
              <a:rPr lang="fr-FR" dirty="0" smtClean="0"/>
              <a:t>Emplois d’Avenir</a:t>
            </a:r>
            <a:endParaRPr lang="fr-FR" dirty="0"/>
          </a:p>
          <a:p>
            <a:endParaRPr lang="fr-FR" dirty="0" smtClean="0"/>
          </a:p>
          <a:p>
            <a:r>
              <a:rPr lang="fr-FR" dirty="0"/>
              <a:t>La dématérialisation de la prescription </a:t>
            </a:r>
            <a:r>
              <a:rPr lang="fr-FR" dirty="0" smtClean="0"/>
              <a:t>se met en place de manière progressive </a:t>
            </a:r>
            <a:r>
              <a:rPr lang="fr-FR" dirty="0"/>
              <a:t>: </a:t>
            </a:r>
            <a:endParaRPr lang="fr-FR" dirty="0" smtClean="0"/>
          </a:p>
          <a:p>
            <a:endParaRPr lang="fr-FR" dirty="0"/>
          </a:p>
          <a:p>
            <a:pPr marL="285750" indent="-285750">
              <a:buFont typeface="Wingdings" charset="2"/>
              <a:buChar char="ü"/>
            </a:pPr>
            <a:r>
              <a:rPr lang="fr-FR" b="1" u="sng" dirty="0" smtClean="0"/>
              <a:t>Une </a:t>
            </a:r>
            <a:r>
              <a:rPr lang="fr-FR" b="1" u="sng" dirty="0"/>
              <a:t>phase M1 </a:t>
            </a:r>
            <a:r>
              <a:rPr lang="fr-FR" dirty="0"/>
              <a:t>qui consiste en une saisie assistée du CERFA par le prescripteur, suivie d’une transmission d’un flux d’information électronique à l’organisation payeur de l’aide, </a:t>
            </a:r>
            <a:r>
              <a:rPr lang="fr-FR" dirty="0" err="1"/>
              <a:t>l’ASP.</a:t>
            </a:r>
            <a:r>
              <a:rPr lang="fr-FR" dirty="0"/>
              <a:t> Un </a:t>
            </a:r>
            <a:r>
              <a:rPr lang="fr-FR" u="sng" dirty="0"/>
              <a:t>flux papier est maintenu </a:t>
            </a:r>
            <a:r>
              <a:rPr lang="fr-FR" dirty="0"/>
              <a:t>(envoi du CERFA signé)  et donne lieu à réconciliation par l’ASP avec le flux dématérialisé avant validation et mise en </a:t>
            </a:r>
            <a:r>
              <a:rPr lang="fr-FR" dirty="0" smtClean="0"/>
              <a:t>paiement.</a:t>
            </a:r>
          </a:p>
          <a:p>
            <a:pPr marL="285750" indent="-285750">
              <a:buFont typeface="Wingdings" charset="2"/>
              <a:buChar char="ü"/>
            </a:pPr>
            <a:endParaRPr lang="fr-FR" dirty="0" smtClean="0"/>
          </a:p>
          <a:p>
            <a:pPr marL="285750" indent="-285750">
              <a:buFont typeface="Wingdings" charset="2"/>
              <a:buChar char="ü"/>
            </a:pPr>
            <a:r>
              <a:rPr lang="fr-FR" b="1" u="sng" dirty="0" smtClean="0"/>
              <a:t>Une </a:t>
            </a:r>
            <a:r>
              <a:rPr lang="fr-FR" b="1" u="sng" dirty="0"/>
              <a:t>phase M2 </a:t>
            </a:r>
            <a:r>
              <a:rPr lang="fr-FR" dirty="0"/>
              <a:t>pour laquelle le </a:t>
            </a:r>
            <a:r>
              <a:rPr lang="fr-FR" u="sng" dirty="0"/>
              <a:t>flux papier disparaît</a:t>
            </a:r>
            <a:r>
              <a:rPr lang="fr-FR" dirty="0"/>
              <a:t> et qui nécessite par conséquent l’envoi d’un flux informatique accompagné d’un </a:t>
            </a:r>
            <a:r>
              <a:rPr lang="fr-FR" u="sng" dirty="0"/>
              <a:t>certificat électronique</a:t>
            </a:r>
            <a:r>
              <a:rPr lang="fr-FR" dirty="0"/>
              <a:t> qui porte la signature du prescripteur 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14974" y="345192"/>
            <a:ext cx="692266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impacts </a:t>
            </a:r>
            <a:r>
              <a:rPr lang="fr-FR" sz="28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Système d’Information </a:t>
            </a:r>
            <a:r>
              <a:rPr lang="fr-FR" sz="28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157605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691016" y="447970"/>
            <a:ext cx="777262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Mise en place progressive de la dématérialisation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73" y="1053477"/>
            <a:ext cx="7228341" cy="5233023"/>
          </a:xfrm>
          <a:prstGeom prst="rect">
            <a:avLst/>
          </a:prstGeom>
        </p:spPr>
      </p:pic>
      <p:pic>
        <p:nvPicPr>
          <p:cNvPr id="32" name="Image 6" descr="logo_parcours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151" y="971190"/>
            <a:ext cx="887087" cy="73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154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902686"/>
            <a:ext cx="9144000" cy="26776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prescription</a:t>
            </a:r>
          </a:p>
          <a:p>
            <a:pPr algn="ctr"/>
            <a:endParaRPr lang="fr-FR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fr-FR" sz="24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Dématérialisation </a:t>
            </a:r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 procédures </a:t>
            </a:r>
          </a:p>
          <a:p>
            <a:pPr algn="ctr"/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gestion et de paiement des CUI </a:t>
            </a:r>
          </a:p>
          <a:p>
            <a:pPr algn="ctr"/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dans Parcours 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3 </a:t>
            </a:r>
            <a:r>
              <a:rPr lang="fr-FR" sz="24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fr-FR" sz="2400" b="1" baseline="30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Image 6" descr="logo_parcours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845" y="476250"/>
            <a:ext cx="1539050" cy="142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555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542552" y="389132"/>
            <a:ext cx="793695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Prescription en M1 </a:t>
            </a:r>
            <a:r>
              <a:rPr lang="fr-FR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(avec variante employeur inscrit ou non à </a:t>
            </a:r>
            <a:r>
              <a:rPr lang="fr-FR" sz="1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SYLAé</a:t>
            </a:r>
            <a:r>
              <a:rPr lang="fr-FR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544734" y="950882"/>
            <a:ext cx="8252779" cy="4884316"/>
            <a:chOff x="673044" y="1432227"/>
            <a:chExt cx="10048868" cy="5129250"/>
          </a:xfrm>
        </p:grpSpPr>
        <p:graphicFrame>
          <p:nvGraphicFramePr>
            <p:cNvPr id="33" name="Espace réservé du contenu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93983695"/>
                </p:ext>
              </p:extLst>
            </p:nvPr>
          </p:nvGraphicFramePr>
          <p:xfrm>
            <a:off x="673044" y="1432227"/>
            <a:ext cx="10048868" cy="5129250"/>
          </p:xfrm>
          <a:graphic>
            <a:graphicData uri="http://schemas.openxmlformats.org/drawingml/2006/table">
              <a:tbl>
                <a:tblPr firstRow="1" bandRow="1">
                  <a:tableStyleId>{35758FB7-9AC5-4552-8A53-C91805E547FA}</a:tableStyleId>
                </a:tblPr>
                <a:tblGrid>
                  <a:gridCol w="291332"/>
                  <a:gridCol w="1164693"/>
                  <a:gridCol w="2044480"/>
                  <a:gridCol w="971261"/>
                  <a:gridCol w="1070429"/>
                  <a:gridCol w="1079500"/>
                  <a:gridCol w="1631084"/>
                </a:tblGrid>
                <a:tr h="355671">
                  <a:tc>
                    <a:txBody>
                      <a:bodyPr/>
                      <a:lstStyle/>
                      <a:p>
                        <a:pPr algn="ctr"/>
                        <a:endParaRPr lang="fr-FR" sz="9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900" dirty="0" smtClean="0"/>
                          <a:t>Employeur</a:t>
                        </a:r>
                      </a:p>
                      <a:p>
                        <a:pPr algn="ctr"/>
                        <a:r>
                          <a:rPr lang="fr-FR" sz="900" dirty="0" smtClean="0"/>
                          <a:t>(Dem. aide,</a:t>
                        </a:r>
                        <a:r>
                          <a:rPr lang="fr-FR" sz="900" baseline="0" dirty="0" smtClean="0"/>
                          <a:t> inscription)</a:t>
                        </a:r>
                        <a:endParaRPr lang="fr-FR" sz="9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900" dirty="0" smtClean="0"/>
                          <a:t>Prescripteur</a:t>
                        </a:r>
                        <a:endParaRPr lang="fr-FR" sz="9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900" dirty="0" smtClean="0"/>
                          <a:t>Assistance SYLAé (ASP)</a:t>
                        </a:r>
                        <a:endParaRPr lang="fr-FR" sz="9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900" dirty="0" smtClean="0"/>
                          <a:t>Employeur</a:t>
                        </a:r>
                      </a:p>
                      <a:p>
                        <a:pPr algn="ctr"/>
                        <a:r>
                          <a:rPr lang="fr-FR" sz="900" dirty="0" smtClean="0"/>
                          <a:t>(RIB)</a:t>
                        </a:r>
                        <a:endParaRPr lang="fr-FR" sz="9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900" dirty="0" smtClean="0"/>
                          <a:t>Employeur (Saisie Etats de présence)</a:t>
                        </a:r>
                        <a:endParaRPr lang="fr-FR" sz="9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fr-FR" sz="900" dirty="0" smtClean="0"/>
                          <a:t>ASP (NOé)</a:t>
                        </a:r>
                      </a:p>
                    </a:txBody>
                    <a:tcPr/>
                  </a:tc>
                </a:tr>
                <a:tr h="2855149"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fr-FR" sz="900" dirty="0" smtClean="0"/>
                          <a:t>Si Employeur pas inscrit </a:t>
                        </a:r>
                        <a:r>
                          <a:rPr lang="fr-FR" sz="900" dirty="0" err="1" smtClean="0"/>
                          <a:t>SYLAé</a:t>
                        </a:r>
                        <a:endParaRPr lang="fr-FR" sz="900" dirty="0" smtClean="0"/>
                      </a:p>
                    </a:txBody>
                    <a:tcPr vert="vert270"/>
                  </a:tc>
                  <a:tc>
                    <a:txBody>
                      <a:bodyPr/>
                      <a:lstStyle/>
                      <a:p>
                        <a:endParaRPr lang="fr-FR" sz="105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fr-FR" sz="105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fr-FR" sz="105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fr-FR" sz="105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fr-FR" sz="105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fr-FR" sz="1050" dirty="0"/>
                      </a:p>
                    </a:txBody>
                    <a:tcPr/>
                  </a:tc>
                </a:tr>
                <a:tr h="1526248"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fr-FR" sz="900" dirty="0" smtClean="0"/>
                          <a:t>Si inscrit </a:t>
                        </a:r>
                        <a:r>
                          <a:rPr lang="fr-FR" sz="900" dirty="0" err="1" smtClean="0"/>
                          <a:t>SYLAé</a:t>
                        </a:r>
                        <a:endParaRPr lang="fr-FR" sz="900" dirty="0" smtClean="0"/>
                      </a:p>
                      <a:p>
                        <a:pPr algn="ctr"/>
                        <a:endParaRPr lang="fr-FR" sz="900" dirty="0"/>
                      </a:p>
                    </a:txBody>
                    <a:tcPr vert="vert270"/>
                  </a:tc>
                  <a:tc>
                    <a:txBody>
                      <a:bodyPr/>
                      <a:lstStyle/>
                      <a:p>
                        <a:endParaRPr lang="fr-FR" sz="105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fr-FR" sz="105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fr-FR" sz="105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fr-FR" sz="105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fr-FR" sz="105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fr-FR" sz="1050" dirty="0"/>
                      </a:p>
                    </a:txBody>
                    <a:tcPr/>
                  </a:tc>
                </a:tr>
              </a:tbl>
            </a:graphicData>
          </a:graphic>
        </p:graphicFrame>
        <p:sp>
          <p:nvSpPr>
            <p:cNvPr id="34" name="Rectangle 33"/>
            <p:cNvSpPr/>
            <p:nvPr/>
          </p:nvSpPr>
          <p:spPr bwMode="auto">
            <a:xfrm>
              <a:off x="6665402" y="5896488"/>
              <a:ext cx="762001" cy="461665"/>
            </a:xfrm>
            <a:prstGeom prst="rect">
              <a:avLst/>
            </a:prstGeom>
            <a:solidFill>
              <a:srgbClr val="3B860B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fr-FR" sz="800" i="1" dirty="0" smtClean="0"/>
            </a:p>
            <a:p>
              <a:pPr marL="0" marR="0" indent="0" algn="ctr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fr-FR" sz="800" i="1" dirty="0" smtClean="0"/>
                <a:t>SYLAé</a:t>
              </a:r>
            </a:p>
            <a:p>
              <a:pPr marL="0" marR="0" indent="0" algn="ctr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fr-FR" sz="800" i="1" dirty="0" smtClean="0"/>
            </a:p>
          </p:txBody>
        </p:sp>
        <p:sp>
          <p:nvSpPr>
            <p:cNvPr id="39" name="Organigramme : Disque magnétique 60"/>
            <p:cNvSpPr/>
            <p:nvPr/>
          </p:nvSpPr>
          <p:spPr bwMode="auto">
            <a:xfrm>
              <a:off x="6665403" y="5046683"/>
              <a:ext cx="606257" cy="427970"/>
            </a:xfrm>
            <a:prstGeom prst="flowChartMagneticDisk">
              <a:avLst/>
            </a:prstGeom>
            <a:solidFill>
              <a:srgbClr val="7EB61C"/>
            </a:solidFill>
            <a:ln>
              <a:noFill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800" dirty="0" smtClean="0"/>
                <a:t>MAJ RIB</a:t>
              </a:r>
            </a:p>
          </p:txBody>
        </p:sp>
        <p:cxnSp>
          <p:nvCxnSpPr>
            <p:cNvPr id="40" name="Connecteur en angle 39"/>
            <p:cNvCxnSpPr>
              <a:stCxn id="34" idx="0"/>
              <a:endCxn id="39" idx="3"/>
            </p:cNvCxnSpPr>
            <p:nvPr/>
          </p:nvCxnSpPr>
          <p:spPr bwMode="auto">
            <a:xfrm rot="16200000" flipV="1">
              <a:off x="6796549" y="5646635"/>
              <a:ext cx="421836" cy="77870"/>
            </a:xfrm>
            <a:prstGeom prst="bentConnector3">
              <a:avLst>
                <a:gd name="adj1" fmla="val 5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8" name="Connecteur en angle 47"/>
            <p:cNvCxnSpPr>
              <a:stCxn id="39" idx="4"/>
            </p:cNvCxnSpPr>
            <p:nvPr/>
          </p:nvCxnSpPr>
          <p:spPr bwMode="auto">
            <a:xfrm>
              <a:off x="7271660" y="5260667"/>
              <a:ext cx="2768617" cy="2997"/>
            </a:xfrm>
            <a:prstGeom prst="bentConnector3">
              <a:avLst>
                <a:gd name="adj1" fmla="val 5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9" name="Organigramme : Disque magnétique 64"/>
            <p:cNvSpPr/>
            <p:nvPr/>
          </p:nvSpPr>
          <p:spPr bwMode="auto">
            <a:xfrm>
              <a:off x="9021030" y="5791058"/>
              <a:ext cx="636713" cy="672525"/>
            </a:xfrm>
            <a:prstGeom prst="flowChartMagneticDisk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800" dirty="0" smtClean="0"/>
                <a:t>Avis de </a:t>
              </a:r>
            </a:p>
            <a:p>
              <a:pPr algn="ctr"/>
              <a:r>
                <a:rPr lang="fr-FR" sz="800" dirty="0" smtClean="0"/>
                <a:t>paiement</a:t>
              </a:r>
            </a:p>
          </p:txBody>
        </p:sp>
        <p:cxnSp>
          <p:nvCxnSpPr>
            <p:cNvPr id="50" name="Connecteur en angle 49"/>
            <p:cNvCxnSpPr>
              <a:stCxn id="55" idx="2"/>
              <a:endCxn id="34" idx="1"/>
            </p:cNvCxnSpPr>
            <p:nvPr/>
          </p:nvCxnSpPr>
          <p:spPr bwMode="auto">
            <a:xfrm rot="16200000" flipH="1">
              <a:off x="3835052" y="3296970"/>
              <a:ext cx="642926" cy="5017773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1" name="Rectangle 50"/>
            <p:cNvSpPr/>
            <p:nvPr/>
          </p:nvSpPr>
          <p:spPr bwMode="auto">
            <a:xfrm>
              <a:off x="7841179" y="5882884"/>
              <a:ext cx="630652" cy="484816"/>
            </a:xfrm>
            <a:prstGeom prst="rect">
              <a:avLst/>
            </a:prstGeom>
            <a:solidFill>
              <a:srgbClr val="3B860B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fr-FR" sz="800" i="1" dirty="0" smtClean="0"/>
            </a:p>
            <a:p>
              <a:pPr marL="0" marR="0" indent="0" algn="ctr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fr-FR" sz="800" i="1" dirty="0" smtClean="0"/>
                <a:t>SYLAé</a:t>
              </a:r>
            </a:p>
            <a:p>
              <a:pPr marL="0" marR="0" indent="0" algn="ctr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fr-FR" sz="800" i="1" dirty="0" smtClean="0"/>
            </a:p>
          </p:txBody>
        </p:sp>
        <p:sp>
          <p:nvSpPr>
            <p:cNvPr id="52" name="Organigramme : Disque magnétique 53"/>
            <p:cNvSpPr/>
            <p:nvPr/>
          </p:nvSpPr>
          <p:spPr bwMode="auto">
            <a:xfrm>
              <a:off x="8177767" y="5296629"/>
              <a:ext cx="646331" cy="489109"/>
            </a:xfrm>
            <a:prstGeom prst="flowChartMagneticDisk">
              <a:avLst/>
            </a:prstGeom>
            <a:solidFill>
              <a:srgbClr val="00FF00"/>
            </a:solidFill>
            <a:ln>
              <a:noFill/>
            </a:ln>
            <a:effectLst/>
            <a:extLst/>
          </p:spPr>
          <p:txBody>
            <a:bodyPr vert="horz" wrap="none" lIns="91440" tIns="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800" dirty="0" smtClean="0"/>
                <a:t>Etat</a:t>
              </a:r>
            </a:p>
            <a:p>
              <a:pPr algn="ctr"/>
              <a:r>
                <a:rPr lang="fr-FR" sz="800" dirty="0" smtClean="0"/>
                <a:t>Présence</a:t>
              </a:r>
            </a:p>
          </p:txBody>
        </p:sp>
        <p:cxnSp>
          <p:nvCxnSpPr>
            <p:cNvPr id="53" name="Connecteur en angle 54"/>
            <p:cNvCxnSpPr/>
            <p:nvPr/>
          </p:nvCxnSpPr>
          <p:spPr bwMode="auto">
            <a:xfrm rot="5400000" flipH="1" flipV="1">
              <a:off x="8414478" y="5902759"/>
              <a:ext cx="228600" cy="57835"/>
            </a:xfrm>
            <a:prstGeom prst="bentConnector3">
              <a:avLst>
                <a:gd name="adj1" fmla="val 3701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4" name="Connecteur en angle 53"/>
            <p:cNvCxnSpPr/>
            <p:nvPr/>
          </p:nvCxnSpPr>
          <p:spPr bwMode="auto">
            <a:xfrm rot="10800000">
              <a:off x="8439758" y="6209429"/>
              <a:ext cx="608913" cy="1"/>
            </a:xfrm>
            <a:prstGeom prst="bentConnector3">
              <a:avLst>
                <a:gd name="adj1" fmla="val 5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" name="Rectangle 54"/>
            <p:cNvSpPr/>
            <p:nvPr/>
          </p:nvSpPr>
          <p:spPr bwMode="auto">
            <a:xfrm>
              <a:off x="1280592" y="5145841"/>
              <a:ext cx="734072" cy="338554"/>
            </a:xfrm>
            <a:prstGeom prst="rect">
              <a:avLst/>
            </a:prstGeom>
            <a:solidFill>
              <a:srgbClr val="3B860B"/>
            </a:solidFill>
            <a:ln>
              <a:noFill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800" i="1" dirty="0" smtClean="0"/>
                <a:t>Inscription </a:t>
              </a:r>
            </a:p>
            <a:p>
              <a:pPr algn="ctr"/>
              <a:r>
                <a:rPr lang="fr-FR" sz="800" i="1" dirty="0" smtClean="0"/>
                <a:t>SYLAé</a:t>
              </a:r>
            </a:p>
          </p:txBody>
        </p:sp>
        <p:cxnSp>
          <p:nvCxnSpPr>
            <p:cNvPr id="56" name="Connecteur en angle 55"/>
            <p:cNvCxnSpPr>
              <a:stCxn id="63" idx="3"/>
              <a:endCxn id="68" idx="1"/>
            </p:cNvCxnSpPr>
            <p:nvPr/>
          </p:nvCxnSpPr>
          <p:spPr bwMode="auto">
            <a:xfrm flipV="1">
              <a:off x="4922608" y="2291916"/>
              <a:ext cx="4583913" cy="469961"/>
            </a:xfrm>
            <a:prstGeom prst="bentConnector3">
              <a:avLst>
                <a:gd name="adj1" fmla="val 5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7" name="Organigramme : Document 7"/>
            <p:cNvSpPr/>
            <p:nvPr/>
          </p:nvSpPr>
          <p:spPr bwMode="auto">
            <a:xfrm>
              <a:off x="1255442" y="1979508"/>
              <a:ext cx="974947" cy="420410"/>
            </a:xfrm>
            <a:prstGeom prst="flowChartDocumen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44" charset="-128"/>
                </a:rPr>
                <a:t>Demande d’aide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44" charset="-128"/>
                </a:rPr>
                <a:t>signée</a:t>
              </a: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514420" y="1986126"/>
              <a:ext cx="1179693" cy="743384"/>
            </a:xfrm>
            <a:prstGeom prst="rect">
              <a:avLst/>
            </a:prstGeom>
            <a:solidFill>
              <a:srgbClr val="3B860B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44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44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44" charset="-128"/>
                </a:rPr>
                <a:t>Prescription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44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44" charset="-128"/>
              </a:endParaRPr>
            </a:p>
          </p:txBody>
        </p:sp>
        <p:cxnSp>
          <p:nvCxnSpPr>
            <p:cNvPr id="59" name="Connecteur en angle 58"/>
            <p:cNvCxnSpPr>
              <a:stCxn id="57" idx="3"/>
              <a:endCxn id="58" idx="1"/>
            </p:cNvCxnSpPr>
            <p:nvPr/>
          </p:nvCxnSpPr>
          <p:spPr bwMode="auto">
            <a:xfrm>
              <a:off x="2230389" y="2189713"/>
              <a:ext cx="284031" cy="168105"/>
            </a:xfrm>
            <a:prstGeom prst="bentConnector3">
              <a:avLst>
                <a:gd name="adj1" fmla="val 5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0" name="Connecteur en angle 59"/>
            <p:cNvCxnSpPr>
              <a:stCxn id="58" idx="3"/>
              <a:endCxn id="61" idx="1"/>
            </p:cNvCxnSpPr>
            <p:nvPr/>
          </p:nvCxnSpPr>
          <p:spPr bwMode="auto">
            <a:xfrm flipV="1">
              <a:off x="3694113" y="2219782"/>
              <a:ext cx="602330" cy="138037"/>
            </a:xfrm>
            <a:prstGeom prst="bentConnector3">
              <a:avLst>
                <a:gd name="adj1" fmla="val 5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1" name="Organigramme : Document 29"/>
            <p:cNvSpPr/>
            <p:nvPr/>
          </p:nvSpPr>
          <p:spPr bwMode="auto">
            <a:xfrm>
              <a:off x="4296443" y="2009577"/>
              <a:ext cx="691215" cy="420410"/>
            </a:xfrm>
            <a:prstGeom prst="flowChartDocumen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44" charset="-128"/>
                </a:rPr>
                <a:t>Décision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44" charset="-128"/>
                </a:rPr>
                <a:t>attribution</a:t>
              </a:r>
            </a:p>
          </p:txBody>
        </p:sp>
        <p:sp>
          <p:nvSpPr>
            <p:cNvPr id="62" name="Organigramme : Document 29"/>
            <p:cNvSpPr/>
            <p:nvPr/>
          </p:nvSpPr>
          <p:spPr bwMode="auto">
            <a:xfrm>
              <a:off x="1226784" y="2761877"/>
              <a:ext cx="982961" cy="420410"/>
            </a:xfrm>
            <a:prstGeom prst="flowChartDocumen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44" charset="-128"/>
                </a:rPr>
                <a:t>Notification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44" charset="-128"/>
                </a:rPr>
                <a:t>Déc. Attribution </a:t>
              </a:r>
            </a:p>
          </p:txBody>
        </p:sp>
        <p:sp>
          <p:nvSpPr>
            <p:cNvPr id="63" name="Organigramme : Document 29"/>
            <p:cNvSpPr/>
            <p:nvPr/>
          </p:nvSpPr>
          <p:spPr bwMode="auto">
            <a:xfrm>
              <a:off x="4558406" y="2628110"/>
              <a:ext cx="364202" cy="267533"/>
            </a:xfrm>
            <a:prstGeom prst="flowChartDocument">
              <a:avLst/>
            </a:prstGeom>
            <a:solidFill>
              <a:srgbClr val="7EB61C"/>
            </a:solidFill>
            <a:ln>
              <a:noFill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44" charset="-128"/>
                </a:rPr>
                <a:t>RIB</a:t>
              </a:r>
            </a:p>
          </p:txBody>
        </p:sp>
        <p:cxnSp>
          <p:nvCxnSpPr>
            <p:cNvPr id="64" name="Connecteur en angle 34"/>
            <p:cNvCxnSpPr>
              <a:endCxn id="63" idx="1"/>
            </p:cNvCxnSpPr>
            <p:nvPr/>
          </p:nvCxnSpPr>
          <p:spPr bwMode="auto">
            <a:xfrm>
              <a:off x="3694113" y="2628110"/>
              <a:ext cx="864293" cy="133767"/>
            </a:xfrm>
            <a:prstGeom prst="bentConnector3">
              <a:avLst>
                <a:gd name="adj1" fmla="val 5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5" name="Connecteur en angle 64"/>
            <p:cNvCxnSpPr>
              <a:stCxn id="61" idx="3"/>
              <a:endCxn id="68" idx="1"/>
            </p:cNvCxnSpPr>
            <p:nvPr/>
          </p:nvCxnSpPr>
          <p:spPr bwMode="auto">
            <a:xfrm>
              <a:off x="4987657" y="2219782"/>
              <a:ext cx="4518863" cy="72135"/>
            </a:xfrm>
            <a:prstGeom prst="bentConnector3">
              <a:avLst>
                <a:gd name="adj1" fmla="val 5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6" name="Organigramme : Document 29"/>
            <p:cNvSpPr/>
            <p:nvPr/>
          </p:nvSpPr>
          <p:spPr bwMode="auto">
            <a:xfrm>
              <a:off x="8866313" y="3315608"/>
              <a:ext cx="1191902" cy="602035"/>
            </a:xfrm>
            <a:prstGeom prst="flowChartDocumen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44" charset="-128"/>
                </a:rPr>
                <a:t>Etat de présence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44" charset="-128"/>
                </a:rPr>
                <a:t>pré-rempli</a:t>
              </a:r>
            </a:p>
          </p:txBody>
        </p:sp>
        <p:sp>
          <p:nvSpPr>
            <p:cNvPr id="67" name="Organigramme : Document 29"/>
            <p:cNvSpPr/>
            <p:nvPr/>
          </p:nvSpPr>
          <p:spPr bwMode="auto">
            <a:xfrm>
              <a:off x="8824098" y="4447362"/>
              <a:ext cx="1031051" cy="267533"/>
            </a:xfrm>
            <a:prstGeom prst="flowChartDocumen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44" charset="-128"/>
                </a:rPr>
                <a:t>Avis de paiement</a:t>
              </a: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9506520" y="2114150"/>
              <a:ext cx="612862" cy="355531"/>
            </a:xfrm>
            <a:prstGeom prst="rect">
              <a:avLst/>
            </a:prstGeom>
            <a:solidFill>
              <a:srgbClr val="3B860B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44" charset="-128"/>
                </a:rPr>
                <a:t>Saisie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44" charset="-128"/>
                </a:rPr>
                <a:t>NOé</a:t>
              </a:r>
              <a:endParaRPr kumimoji="0" lang="fr-FR" sz="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4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9359319" y="3986890"/>
              <a:ext cx="612862" cy="355531"/>
            </a:xfrm>
            <a:prstGeom prst="rect">
              <a:avLst/>
            </a:prstGeom>
            <a:solidFill>
              <a:srgbClr val="3B860B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44" charset="-128"/>
                </a:rPr>
                <a:t>Saisie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44" charset="-128"/>
                </a:rPr>
                <a:t>NOé</a:t>
              </a:r>
              <a:endParaRPr kumimoji="0" lang="fr-FR" sz="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44" charset="-128"/>
              </a:endParaRPr>
            </a:p>
          </p:txBody>
        </p:sp>
        <p:sp>
          <p:nvSpPr>
            <p:cNvPr id="70" name="Ellipse 69"/>
            <p:cNvSpPr/>
            <p:nvPr/>
          </p:nvSpPr>
          <p:spPr bwMode="auto">
            <a:xfrm>
              <a:off x="2334072" y="1844824"/>
              <a:ext cx="311324" cy="26932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fr-FR" sz="1100" dirty="0" smtClean="0"/>
                <a:t>1</a:t>
              </a:r>
              <a:endParaRPr lang="fr-FR" sz="1100" dirty="0"/>
            </a:p>
          </p:txBody>
        </p:sp>
        <p:sp>
          <p:nvSpPr>
            <p:cNvPr id="71" name="Ellipse 70"/>
            <p:cNvSpPr/>
            <p:nvPr/>
          </p:nvSpPr>
          <p:spPr bwMode="auto">
            <a:xfrm>
              <a:off x="8753268" y="1910684"/>
              <a:ext cx="311324" cy="26932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fr-FR" sz="1100" dirty="0" smtClean="0"/>
                <a:t>2</a:t>
              </a:r>
              <a:endParaRPr lang="fr-FR" sz="1100" dirty="0"/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9979107" y="1986126"/>
              <a:ext cx="727438" cy="4363343"/>
            </a:xfrm>
            <a:prstGeom prst="rect">
              <a:avLst/>
            </a:prstGeom>
            <a:solidFill>
              <a:srgbClr val="3B860B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44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fr-FR" sz="1200" i="1" dirty="0"/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44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44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44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44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44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44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fr-FR" sz="1200" i="1" dirty="0" smtClean="0"/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44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44" charset="-128"/>
                </a:rPr>
                <a:t>NOé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fr-FR" sz="1200" i="1" dirty="0" smtClean="0"/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44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44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fr-FR" sz="1200" i="1" dirty="0" smtClean="0"/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fr-FR" sz="1200" i="1" dirty="0" smtClean="0"/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fr-FR" sz="1200" i="1" dirty="0" smtClean="0"/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fr-FR" sz="1200" i="1" dirty="0" smtClean="0"/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fr-FR" sz="1200" i="1" dirty="0" smtClean="0"/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fr-FR" sz="1200" i="1" dirty="0"/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fr-FR" sz="1200" i="1" dirty="0"/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44" charset="-128"/>
              </a:endParaRPr>
            </a:p>
          </p:txBody>
        </p:sp>
        <p:cxnSp>
          <p:nvCxnSpPr>
            <p:cNvPr id="73" name="Connecteur en angle 72"/>
            <p:cNvCxnSpPr/>
            <p:nvPr/>
          </p:nvCxnSpPr>
          <p:spPr bwMode="auto">
            <a:xfrm flipH="1">
              <a:off x="10119383" y="2280596"/>
              <a:ext cx="10165" cy="1255758"/>
            </a:xfrm>
            <a:prstGeom prst="bentConnector3">
              <a:avLst>
                <a:gd name="adj1" fmla="val -2248893"/>
              </a:avLst>
            </a:prstGeom>
            <a:noFill/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4" name="Ellipse 73"/>
            <p:cNvSpPr/>
            <p:nvPr/>
          </p:nvSpPr>
          <p:spPr bwMode="auto">
            <a:xfrm>
              <a:off x="9667784" y="3783181"/>
              <a:ext cx="311324" cy="26932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fr-FR" sz="1100" dirty="0" smtClean="0"/>
                <a:t>4</a:t>
              </a:r>
              <a:endParaRPr lang="fr-FR" sz="1100" dirty="0"/>
            </a:p>
          </p:txBody>
        </p:sp>
        <p:cxnSp>
          <p:nvCxnSpPr>
            <p:cNvPr id="75" name="Connecteur en angle 74"/>
            <p:cNvCxnSpPr/>
            <p:nvPr/>
          </p:nvCxnSpPr>
          <p:spPr bwMode="auto">
            <a:xfrm rot="10800000">
              <a:off x="1280595" y="3641484"/>
              <a:ext cx="53808" cy="1673635"/>
            </a:xfrm>
            <a:prstGeom prst="bentConnector3">
              <a:avLst>
                <a:gd name="adj1" fmla="val 617300"/>
              </a:avLst>
            </a:prstGeom>
            <a:noFill/>
            <a:ln w="25400" cap="flat" cmpd="sng" algn="ctr">
              <a:solidFill>
                <a:srgbClr val="FF0000"/>
              </a:solidFill>
              <a:prstDash val="sysDash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6" name="Connecteur en angle 75"/>
            <p:cNvCxnSpPr/>
            <p:nvPr/>
          </p:nvCxnSpPr>
          <p:spPr bwMode="auto">
            <a:xfrm flipH="1">
              <a:off x="9902908" y="4214668"/>
              <a:ext cx="76200" cy="366460"/>
            </a:xfrm>
            <a:prstGeom prst="bentConnector3">
              <a:avLst>
                <a:gd name="adj1" fmla="val -300000"/>
              </a:avLst>
            </a:prstGeom>
            <a:noFill/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7" name="Organigramme : Document 29"/>
            <p:cNvSpPr/>
            <p:nvPr/>
          </p:nvSpPr>
          <p:spPr bwMode="auto">
            <a:xfrm>
              <a:off x="1226784" y="3501008"/>
              <a:ext cx="1107288" cy="280949"/>
            </a:xfrm>
            <a:prstGeom prst="flowChartDocumen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800" dirty="0" smtClean="0"/>
                <a:t>Plaquette SYLAé</a:t>
              </a:r>
              <a:endPara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44" charset="-128"/>
              </a:endParaRPr>
            </a:p>
          </p:txBody>
        </p:sp>
        <p:cxnSp>
          <p:nvCxnSpPr>
            <p:cNvPr id="78" name="Connecteur en angle 77"/>
            <p:cNvCxnSpPr>
              <a:endCxn id="77" idx="3"/>
            </p:cNvCxnSpPr>
            <p:nvPr/>
          </p:nvCxnSpPr>
          <p:spPr bwMode="auto">
            <a:xfrm rot="5400000">
              <a:off x="2153016" y="2875066"/>
              <a:ext cx="947473" cy="585361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9" name="Connecteur droit avec flèche 78"/>
            <p:cNvCxnSpPr/>
            <p:nvPr/>
          </p:nvCxnSpPr>
          <p:spPr bwMode="auto">
            <a:xfrm flipH="1">
              <a:off x="2230389" y="2959817"/>
              <a:ext cx="688188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0" name="Organigramme : Document 29"/>
            <p:cNvSpPr/>
            <p:nvPr/>
          </p:nvSpPr>
          <p:spPr bwMode="auto">
            <a:xfrm>
              <a:off x="6362275" y="2914753"/>
              <a:ext cx="606257" cy="267533"/>
            </a:xfrm>
            <a:prstGeom prst="flowChartDocument">
              <a:avLst/>
            </a:prstGeom>
            <a:solidFill>
              <a:srgbClr val="7EB61C"/>
            </a:solidFill>
            <a:ln>
              <a:noFill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44" charset="-128"/>
                </a:rPr>
                <a:t>MAJ RIB</a:t>
              </a: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9485935" y="2729510"/>
              <a:ext cx="633448" cy="355531"/>
            </a:xfrm>
            <a:prstGeom prst="rect">
              <a:avLst/>
            </a:prstGeom>
            <a:solidFill>
              <a:srgbClr val="3B860B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44" charset="-128"/>
                </a:rPr>
                <a:t>Saisie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44" charset="-128"/>
                </a:rPr>
                <a:t>NOé</a:t>
              </a:r>
              <a:endParaRPr kumimoji="0" lang="fr-FR" sz="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44" charset="-128"/>
              </a:endParaRPr>
            </a:p>
          </p:txBody>
        </p:sp>
        <p:cxnSp>
          <p:nvCxnSpPr>
            <p:cNvPr id="82" name="Connecteur droit avec flèche 81"/>
            <p:cNvCxnSpPr>
              <a:stCxn id="80" idx="3"/>
              <a:endCxn id="81" idx="1"/>
            </p:cNvCxnSpPr>
            <p:nvPr/>
          </p:nvCxnSpPr>
          <p:spPr bwMode="auto">
            <a:xfrm flipV="1">
              <a:off x="6968532" y="2907276"/>
              <a:ext cx="2517403" cy="141244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3" name="Organigramme : Document 29"/>
            <p:cNvSpPr/>
            <p:nvPr/>
          </p:nvSpPr>
          <p:spPr bwMode="auto">
            <a:xfrm>
              <a:off x="7696849" y="4093520"/>
              <a:ext cx="1018227" cy="267533"/>
            </a:xfrm>
            <a:prstGeom prst="flowChartDocumen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44" charset="-128"/>
                </a:rPr>
                <a:t>Etat de présence </a:t>
              </a: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7507776" y="3352831"/>
              <a:ext cx="1049920" cy="355531"/>
            </a:xfrm>
            <a:prstGeom prst="rect">
              <a:avLst/>
            </a:prstGeom>
            <a:solidFill>
              <a:srgbClr val="3B860B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44" charset="-128"/>
                </a:rPr>
                <a:t>Déclaration présence</a:t>
              </a:r>
            </a:p>
          </p:txBody>
        </p:sp>
        <p:sp>
          <p:nvSpPr>
            <p:cNvPr id="85" name="Ellipse 84"/>
            <p:cNvSpPr/>
            <p:nvPr/>
          </p:nvSpPr>
          <p:spPr bwMode="auto">
            <a:xfrm>
              <a:off x="7427402" y="3110215"/>
              <a:ext cx="311324" cy="26932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fr-FR" sz="1100" dirty="0" smtClean="0"/>
                <a:t>3</a:t>
              </a:r>
              <a:endParaRPr lang="fr-FR" sz="1100" dirty="0"/>
            </a:p>
          </p:txBody>
        </p:sp>
        <p:cxnSp>
          <p:nvCxnSpPr>
            <p:cNvPr id="86" name="Connecteur droit avec flèche 85"/>
            <p:cNvCxnSpPr>
              <a:stCxn id="84" idx="2"/>
              <a:endCxn id="83" idx="0"/>
            </p:cNvCxnSpPr>
            <p:nvPr/>
          </p:nvCxnSpPr>
          <p:spPr bwMode="auto">
            <a:xfrm>
              <a:off x="8032736" y="3708363"/>
              <a:ext cx="173227" cy="38515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7" name="Connecteur droit avec flèche 86"/>
            <p:cNvCxnSpPr>
              <a:stCxn id="83" idx="3"/>
              <a:endCxn id="69" idx="1"/>
            </p:cNvCxnSpPr>
            <p:nvPr/>
          </p:nvCxnSpPr>
          <p:spPr bwMode="auto">
            <a:xfrm flipV="1">
              <a:off x="8715076" y="4164656"/>
              <a:ext cx="644243" cy="62631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8" name="Connecteur droit avec flèche 87"/>
            <p:cNvCxnSpPr/>
            <p:nvPr/>
          </p:nvCxnSpPr>
          <p:spPr bwMode="auto">
            <a:xfrm flipH="1">
              <a:off x="8557727" y="3522108"/>
              <a:ext cx="395916" cy="848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9" name="Connecteur en angle 88"/>
            <p:cNvCxnSpPr/>
            <p:nvPr/>
          </p:nvCxnSpPr>
          <p:spPr bwMode="auto">
            <a:xfrm>
              <a:off x="8879965" y="5482896"/>
              <a:ext cx="1092217" cy="2997"/>
            </a:xfrm>
            <a:prstGeom prst="bentConnector3">
              <a:avLst>
                <a:gd name="adj1" fmla="val 5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0" name="Connecteur en angle 89"/>
            <p:cNvCxnSpPr/>
            <p:nvPr/>
          </p:nvCxnSpPr>
          <p:spPr bwMode="auto">
            <a:xfrm rot="5400000">
              <a:off x="9605060" y="5519357"/>
              <a:ext cx="595695" cy="506288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" name="ZoneTexte 2"/>
          <p:cNvSpPr txBox="1"/>
          <p:nvPr/>
        </p:nvSpPr>
        <p:spPr>
          <a:xfrm>
            <a:off x="521546" y="5969000"/>
            <a:ext cx="82527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defTabSz="914400" fontAlgn="base">
              <a:spcBef>
                <a:spcPct val="3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r-FR" sz="1100" dirty="0"/>
              <a:t>Diffusion de la prescription par le flux Prescripteur</a:t>
            </a:r>
            <a:r>
              <a:rPr lang="fr-FR" sz="1100" dirty="0">
                <a:sym typeface="Wingdings" pitchFamily="2" charset="2"/>
              </a:rPr>
              <a:t> ASP		3. </a:t>
            </a:r>
            <a:r>
              <a:rPr lang="fr-FR" sz="1100" dirty="0"/>
              <a:t>Remplissage manuel de l’état de présence par l’employeur</a:t>
            </a:r>
            <a:endParaRPr lang="fr-FR" sz="1100" dirty="0">
              <a:sym typeface="Wingdings" pitchFamily="2" charset="2"/>
            </a:endParaRPr>
          </a:p>
          <a:p>
            <a:pPr marL="228600" indent="-228600">
              <a:buAutoNum type="arabicPeriod"/>
            </a:pPr>
            <a:r>
              <a:rPr lang="fr-FR" sz="1100" dirty="0">
                <a:sym typeface="Wingdings" pitchFamily="2" charset="2"/>
              </a:rPr>
              <a:t>Publication automatique via le flux et validation manuelle par l’ASP	</a:t>
            </a:r>
            <a:r>
              <a:rPr lang="fr-FR" sz="1100" dirty="0" smtClean="0">
                <a:sym typeface="Wingdings" pitchFamily="2" charset="2"/>
              </a:rPr>
              <a:t>              4</a:t>
            </a:r>
            <a:r>
              <a:rPr lang="fr-FR" sz="1100" dirty="0">
                <a:sym typeface="Wingdings" pitchFamily="2" charset="2"/>
              </a:rPr>
              <a:t>. </a:t>
            </a:r>
            <a:r>
              <a:rPr lang="fr-FR" sz="1100" dirty="0"/>
              <a:t>Saisie de l’état de présence manuel par </a:t>
            </a:r>
            <a:r>
              <a:rPr lang="fr-FR" sz="1100" dirty="0" smtClean="0"/>
              <a:t>l’ASP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657572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6" descr="logo_parcours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71" y="512695"/>
            <a:ext cx="887087" cy="73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3" name="Image 1142" descr="tes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09" y="343735"/>
            <a:ext cx="5389942" cy="597344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777709" y="1556753"/>
            <a:ext cx="2704049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Circuit d’une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rescription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 M1 </a:t>
            </a:r>
            <a:endParaRPr lang="fr-FR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285750" indent="-285750">
              <a:buFont typeface="Wingdings" charset="2"/>
              <a:buChar char="§"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l’initialisation de la prescription </a:t>
            </a:r>
          </a:p>
          <a:p>
            <a:pPr marL="285750" indent="-285750">
              <a:buFont typeface="Wingdings" charset="2"/>
              <a:buChar char="§"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à la mise en paiement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4396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6" descr="logo_parcours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71" y="512695"/>
            <a:ext cx="887087" cy="73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535214" y="490303"/>
            <a:ext cx="693964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Avant toutes saisie de demande d’aide, </a:t>
            </a: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				des vérifications sont nécessaires</a:t>
            </a:r>
          </a:p>
        </p:txBody>
      </p:sp>
      <p:sp>
        <p:nvSpPr>
          <p:cNvPr id="2" name="Zone de texte 19"/>
          <p:cNvSpPr txBox="1">
            <a:spLocks noChangeArrowheads="1"/>
          </p:cNvSpPr>
          <p:nvPr/>
        </p:nvSpPr>
        <p:spPr bwMode="auto">
          <a:xfrm>
            <a:off x="679339" y="1347605"/>
            <a:ext cx="8190739" cy="4353054"/>
          </a:xfrm>
          <a:prstGeom prst="rect">
            <a:avLst/>
          </a:prstGeom>
          <a:solidFill>
            <a:srgbClr val="DBE5F1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1F497D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ctr" defTabSz="914400"/>
            <a:endParaRPr lang="fr-FR" sz="1600" b="1" dirty="0" smtClean="0">
              <a:solidFill>
                <a:srgbClr val="FF0000"/>
              </a:solidFill>
              <a:ea typeface="ÇlÇr ñæí©" charset="0"/>
            </a:endParaRPr>
          </a:p>
          <a:p>
            <a:pPr lvl="0" algn="ctr" defTabSz="914400"/>
            <a:endParaRPr kumimoji="0" lang="fr-FR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ea typeface="ÇlÇr ñæí©" charset="0"/>
            </a:endParaRP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q"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F79646"/>
                </a:solidFill>
                <a:effectLst/>
                <a:ea typeface="ÇlÇr ñæí©" charset="0"/>
              </a:rPr>
              <a:t>Sur 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rgbClr val="F79646"/>
                </a:solidFill>
                <a:effectLst/>
                <a:ea typeface="ÇlÇr ñæí©" charset="0"/>
              </a:rPr>
              <a:t>le Module Jeune</a:t>
            </a:r>
          </a:p>
          <a:p>
            <a:pPr marL="742950" lvl="1" indent="-285750" defTabSz="914400">
              <a:buFont typeface="Wingdings" charset="2"/>
              <a:buChar char="ü"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ÇlÇr ñæí©" charset="0"/>
              </a:rPr>
              <a:t>Vérifier 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ÇlÇr ñæí©" charset="0"/>
              </a:rPr>
              <a:t>Dossier jeune (noms, adresse, tél, mail, date naissance, cursus, situations à jour)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rgbClr val="1F497D"/>
              </a:solidFill>
              <a:effectLst/>
              <a:ea typeface="ÇlÇr ñæí©" charset="0"/>
            </a:endParaRP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q"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ÇlÇr ñæí©" charset="0"/>
              </a:rPr>
              <a:t>Sur 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ea typeface="ÇlÇr ñæí©" charset="0"/>
              </a:rPr>
              <a:t>le Module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ÇlÇr ñæí©" charset="0"/>
              </a:rPr>
              <a:t>Entreprise</a:t>
            </a:r>
          </a:p>
          <a:p>
            <a:pPr marL="742950" lvl="1" indent="-285750" defTabSz="914400">
              <a:buFont typeface="Wingdings" charset="2"/>
              <a:buChar char="ü"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ÇlÇr ñæí©" charset="0"/>
              </a:rPr>
              <a:t>Vérifier 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rgbClr val="0D0D0D"/>
                </a:solidFill>
                <a:effectLst/>
                <a:ea typeface="ÇlÇr ñæí©" charset="0"/>
              </a:rPr>
              <a:t>Détails entreprises (rattachement SIENE, raison sociale, adresse, tél, mail, code NAF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ÇlÇr ñæí©" charset="0"/>
              </a:rPr>
              <a:t>)</a:t>
            </a:r>
          </a:p>
          <a:p>
            <a:pPr marL="742950" lvl="1" indent="-285750" defTabSz="914400">
              <a:buFont typeface="Wingdings" charset="2"/>
              <a:buChar char="ü"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ÇlÇr ñæí©" charset="0"/>
              </a:rPr>
              <a:t>Possibilité 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rgbClr val="0D0D0D"/>
                </a:solidFill>
                <a:effectLst/>
                <a:ea typeface="ÇlÇr ñæí©" charset="0"/>
              </a:rPr>
              <a:t>avec la V2.81 de refaire un nouveau rattachement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ÇlÇr ñæí©" charset="0"/>
              </a:rPr>
              <a:t>sienne</a:t>
            </a:r>
          </a:p>
          <a:p>
            <a:pPr defTabSz="914400"/>
            <a:endParaRPr lang="fr-FR" sz="1600" dirty="0" smtClean="0">
              <a:solidFill>
                <a:srgbClr val="1F497D"/>
              </a:solidFill>
              <a:ea typeface="ÇlÇr ñæí©" charset="0"/>
            </a:endParaRPr>
          </a:p>
          <a:p>
            <a:pPr defTabSz="914400"/>
            <a:endParaRPr kumimoji="0" lang="fr-FR" sz="1600" b="0" i="0" u="none" strike="noStrike" cap="none" normalizeH="0" baseline="0" dirty="0">
              <a:ln>
                <a:noFill/>
              </a:ln>
              <a:solidFill>
                <a:srgbClr val="1F497D"/>
              </a:solidFill>
              <a:effectLst/>
              <a:ea typeface="ÇlÇr ñæí©" charset="0"/>
            </a:endParaRPr>
          </a:p>
          <a:p>
            <a:pPr marL="285750" indent="-285750" defTabSz="914400">
              <a:buFont typeface="Wingdings" charset="2"/>
              <a:buChar char="q"/>
            </a:pPr>
            <a:r>
              <a:rPr lang="fr-FR" sz="1600" dirty="0" smtClean="0">
                <a:solidFill>
                  <a:srgbClr val="1F497D"/>
                </a:solidFill>
                <a:ea typeface="ÇlÇr ñæí©" charset="0"/>
              </a:rPr>
              <a:t>Pour info, un outil de l’ASP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rgbClr val="1F497D"/>
              </a:solidFill>
              <a:effectLst/>
              <a:ea typeface="ÇlÇr ñæí©" charset="0"/>
            </a:endParaRPr>
          </a:p>
          <a:p>
            <a:pPr marL="742950" lvl="1" indent="-285750" defTabSz="914400">
              <a:buFont typeface="Wingdings" charset="2"/>
              <a:buChar char="ü"/>
            </a:pPr>
            <a:r>
              <a:rPr kumimoji="0" lang="fr-FR" sz="16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hlinkClick r:id="rId3"/>
              </a:rPr>
              <a:t>http</a:t>
            </a:r>
            <a:r>
              <a:rPr kumimoji="0" lang="fr-FR" sz="1600" b="0" i="0" u="sng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hlinkClick r:id="rId3"/>
              </a:rPr>
              <a:t>://avis-situation-sirene.insee.fr/avisitu/jsp/avis.jsp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28563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6" descr="logo_parcours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71" y="512695"/>
            <a:ext cx="887087" cy="73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535214" y="490303"/>
            <a:ext cx="693964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Circuit d’une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rescription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 M1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dans Parcours 3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204034"/>
              </p:ext>
            </p:extLst>
          </p:nvPr>
        </p:nvGraphicFramePr>
        <p:xfrm>
          <a:off x="1215838" y="1542425"/>
          <a:ext cx="7355819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8349"/>
                <a:gridCol w="45174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Etapes dans l’écran de synthèse des CERFAS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Commentaires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ÇlÇr ñæí©" charset="0"/>
                        </a:rPr>
                        <a:t>0. BROUILLON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ÇlÇr ñæí©" charset="0"/>
                        </a:rPr>
                        <a:t>Recherche du jeune et de l</a:t>
                      </a: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ÇlÇr ñæí©" charset="0"/>
                        </a:rPr>
                        <a:t>’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ÇlÇr ñæí©" charset="0"/>
                        </a:rPr>
                        <a:t>entreprise : ok 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ÇlÇr ñæí©" charset="0"/>
                        </a:rPr>
                        <a:t>Saisie non terminée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ÇlÇr ñæí©" charset="0"/>
                        </a:rPr>
                        <a:t>1. VALIDE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Contrôle cohérences P3 ok Editer la demande d’aide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v"/>
                        <a:tabLst/>
                        <a:defRPr/>
                      </a:pPr>
                      <a:r>
                        <a:rPr lang="fr-FR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Faire </a:t>
                      </a:r>
                      <a:r>
                        <a:rPr lang="fr-FR" sz="1400" b="1" i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fr-FR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Soumettre </a:t>
                      </a:r>
                      <a:r>
                        <a:rPr lang="fr-FR" sz="1400" b="1" i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r>
                        <a:rPr lang="fr-FR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envoi à validation responsable</a:t>
                      </a:r>
                      <a:r>
                        <a:rPr lang="fr-FR" sz="1400" i="1" dirty="0" smtClean="0">
                          <a:effectLst/>
                        </a:rPr>
                        <a:t> </a:t>
                      </a:r>
                      <a:endParaRPr lang="fr-FR" sz="14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ÇlÇr ñæí©" charset="0"/>
                        </a:rPr>
                        <a:t>2. A VALIDER RESPONSABLE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responsable vérifie les demandes d’aide avant de valider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ÇlÇr ñæí©" charset="0"/>
                        </a:rPr>
                        <a:t>3. VALIDE RESPONSABLE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responsable valide la demande d’aide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ÇlÇr ñæí©" charset="0"/>
                        </a:rPr>
                        <a:t>4. ENVOYE ASP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flux part dans la nuit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ÇlÇr ñæí©" charset="0"/>
                        </a:rPr>
                        <a:t>5. ACCEPTE ASP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v"/>
                        <a:tabLst/>
                        <a:defRPr/>
                      </a:pPr>
                      <a:r>
                        <a:rPr lang="fr-FR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Envoyer la demande d’aide papier (tampons + signatures) et le RIB à l’ASP pour la réconciliation</a:t>
                      </a:r>
                      <a:endParaRPr lang="fr-FR" sz="14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ÇlÇr ñæí©" charset="0"/>
                        </a:rPr>
                        <a:t>6. EN COURS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L’ASP a validé après la réconciliation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v"/>
                        <a:tabLst/>
                        <a:defRPr/>
                      </a:pPr>
                      <a:r>
                        <a:rPr lang="fr-FR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Envoyer à l’employeur son exemplaire de demande d’aide ainsi que la notification de paiement et l’info SYLAE</a:t>
                      </a:r>
                      <a:endParaRPr lang="fr-FR" sz="14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6" name="Flèche vers le bas 15"/>
          <p:cNvSpPr/>
          <p:nvPr/>
        </p:nvSpPr>
        <p:spPr>
          <a:xfrm>
            <a:off x="416848" y="2103815"/>
            <a:ext cx="358683" cy="60109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vers le bas 18"/>
          <p:cNvSpPr/>
          <p:nvPr/>
        </p:nvSpPr>
        <p:spPr>
          <a:xfrm>
            <a:off x="416848" y="2857305"/>
            <a:ext cx="358683" cy="60109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vers le bas 19"/>
          <p:cNvSpPr/>
          <p:nvPr/>
        </p:nvSpPr>
        <p:spPr>
          <a:xfrm>
            <a:off x="416848" y="4493040"/>
            <a:ext cx="358683" cy="60109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e bas 20"/>
          <p:cNvSpPr/>
          <p:nvPr/>
        </p:nvSpPr>
        <p:spPr>
          <a:xfrm>
            <a:off x="416848" y="3695330"/>
            <a:ext cx="358683" cy="60109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vers le bas 21"/>
          <p:cNvSpPr/>
          <p:nvPr/>
        </p:nvSpPr>
        <p:spPr>
          <a:xfrm>
            <a:off x="416848" y="5210470"/>
            <a:ext cx="358683" cy="60109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308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6" descr="logo_parcours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71" y="512695"/>
            <a:ext cx="887087" cy="73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535214" y="490303"/>
            <a:ext cx="693964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Circuit d’une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rescription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 M1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dans Parcours 3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742891"/>
              </p:ext>
            </p:extLst>
          </p:nvPr>
        </p:nvGraphicFramePr>
        <p:xfrm>
          <a:off x="535214" y="1553040"/>
          <a:ext cx="6939643" cy="4866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0183"/>
                <a:gridCol w="41594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Etapes dans l’écran de synthèse des CERFAS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             Commentaires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ÇlÇr ñæí©" charset="0"/>
                        </a:rPr>
                        <a:t>0. BROUILLON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ÇlÇr ñæí©" charset="0"/>
                        </a:rPr>
                        <a:t>1. VALIDE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ÇlÇr ñæí©" charset="0"/>
                        </a:rPr>
                        <a:t>2. A VALIDER RESPONSABLE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ÇlÇr ñæí©" charset="0"/>
                        </a:rPr>
                        <a:t>2.1. REJET RESPONSABLE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responsable constate une anomalie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ÇlÇr ñæí©" charset="0"/>
                        </a:rPr>
                        <a:t>3. VALIDE RESPONSABLE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ÇlÇr ñæí©" charset="0"/>
                        </a:rPr>
                        <a:t>4. ENVOYE ASP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ÇlÇr ñæí©" charset="0"/>
                        </a:rPr>
                        <a:t>4.1. REJET ASP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Rejet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automatique sur critères ASP</a:t>
                      </a:r>
                      <a:endParaRPr lang="fr-F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ÇlÇr ñæí©" charset="0"/>
                        </a:rPr>
                        <a:t>4.2. REJET TECHNIQUE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4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Assistance Nationale</a:t>
                      </a:r>
                      <a:r>
                        <a:rPr lang="fr-FR" sz="1400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P3 corrige et nous informe dès que c’est </a:t>
                      </a:r>
                      <a:r>
                        <a:rPr lang="fr-FR" sz="14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OK </a:t>
                      </a:r>
                      <a:r>
                        <a:rPr lang="fr-FR" sz="14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ÇlÇr ñæí©" charset="0"/>
                        </a:rPr>
                        <a:t>5. ACCEPTE ASP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ÇlÇr ñæí©" charset="0"/>
                        </a:rPr>
                        <a:t>5.1. ANOMALIE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Rejet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manuel après réconciliation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ÇlÇr ñæí©" charset="0"/>
                        </a:rPr>
                        <a:t>6. EN COURS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7E8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6" name="Flèche vers le bas 15"/>
          <p:cNvSpPr/>
          <p:nvPr/>
        </p:nvSpPr>
        <p:spPr>
          <a:xfrm rot="5400000">
            <a:off x="7851597" y="1953543"/>
            <a:ext cx="358683" cy="901637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 rot="10800000">
            <a:off x="8342716" y="3361445"/>
            <a:ext cx="358683" cy="60109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bas 10"/>
          <p:cNvSpPr/>
          <p:nvPr/>
        </p:nvSpPr>
        <p:spPr>
          <a:xfrm rot="10800000">
            <a:off x="8342716" y="2583703"/>
            <a:ext cx="358683" cy="60109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 rot="10800000">
            <a:off x="8342716" y="4088570"/>
            <a:ext cx="358683" cy="60109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/>
          <p:cNvSpPr/>
          <p:nvPr/>
        </p:nvSpPr>
        <p:spPr>
          <a:xfrm rot="10800000">
            <a:off x="8342716" y="4825390"/>
            <a:ext cx="358683" cy="60109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 rot="10800000">
            <a:off x="8342716" y="5578881"/>
            <a:ext cx="358683" cy="60109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AutoShape 1"/>
          <p:cNvSpPr>
            <a:spLocks noChangeArrowheads="1"/>
          </p:cNvSpPr>
          <p:nvPr/>
        </p:nvSpPr>
        <p:spPr bwMode="auto">
          <a:xfrm>
            <a:off x="4613264" y="918760"/>
            <a:ext cx="3054804" cy="806950"/>
          </a:xfrm>
          <a:prstGeom prst="wedgeEllipseCallout">
            <a:avLst>
              <a:gd name="adj1" fmla="val 53229"/>
              <a:gd name="adj2" fmla="val 129915"/>
            </a:avLst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blurRad="63500" dist="29783" dir="3885598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rgbClr val="1F497D"/>
                </a:solidFill>
                <a:effectLst/>
                <a:latin typeface="Cambria" charset="0"/>
                <a:ea typeface="ÇlÇr ñæí©" charset="0"/>
              </a:rPr>
              <a:t>Action manuelle </a:t>
            </a:r>
            <a:r>
              <a:rPr kumimoji="0" lang="fr-FR" sz="1200" b="0" i="0" u="none" strike="noStrike" cap="none" normalizeH="0" baseline="30000" dirty="0">
                <a:ln>
                  <a:noFill/>
                </a:ln>
                <a:solidFill>
                  <a:srgbClr val="1F497D"/>
                </a:solidFill>
                <a:effectLst/>
                <a:latin typeface="Cambria" charset="0"/>
                <a:ea typeface="ÇlÇr ñæí©" charset="0"/>
              </a:rPr>
              <a:t>«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rgbClr val="1F497D"/>
                </a:solidFill>
                <a:effectLst/>
                <a:latin typeface="Cambria" charset="0"/>
                <a:ea typeface="ÇlÇr ñæí©" charset="0"/>
              </a:rPr>
              <a:t> corriger </a:t>
            </a:r>
            <a:r>
              <a:rPr kumimoji="0" lang="fr-FR" sz="1200" b="0" i="0" u="none" strike="noStrike" cap="none" normalizeH="0" baseline="30000" dirty="0">
                <a:ln>
                  <a:noFill/>
                </a:ln>
                <a:solidFill>
                  <a:srgbClr val="1F497D"/>
                </a:solidFill>
                <a:effectLst/>
                <a:latin typeface="Cambria" charset="0"/>
                <a:ea typeface="ÇlÇr ñæí©" charset="0"/>
              </a:rPr>
              <a:t>»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rgbClr val="1F497D"/>
                </a:solidFill>
                <a:effectLst/>
                <a:latin typeface="Cambria" charset="0"/>
                <a:ea typeface="ÇlÇr ñæí©" charset="0"/>
              </a:rPr>
              <a:t> afin de les faire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rgbClr val="1F497D"/>
                </a:solidFill>
                <a:effectLst/>
                <a:latin typeface="Cambria" charset="0"/>
                <a:ea typeface="ÇlÇr ñæí©" charset="0"/>
              </a:rPr>
              <a:t>remonter en étape 0. Brouillon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919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6" descr="logo_parcours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71" y="512695"/>
            <a:ext cx="887087" cy="73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535214" y="490303"/>
            <a:ext cx="693964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Circuit d’une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rescription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 M1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dans Parcours 3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607958" y="4941886"/>
            <a:ext cx="1632504" cy="461665"/>
          </a:xfrm>
          <a:prstGeom prst="rect">
            <a:avLst/>
          </a:prstGeom>
          <a:blipFill rotWithShape="1"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Notification d’attribution</a:t>
            </a:r>
            <a:endParaRPr lang="fr-FR" sz="1200" dirty="0"/>
          </a:p>
        </p:txBody>
      </p:sp>
      <p:sp>
        <p:nvSpPr>
          <p:cNvPr id="6" name="ZoneTexte 5"/>
          <p:cNvSpPr txBox="1"/>
          <p:nvPr/>
        </p:nvSpPr>
        <p:spPr>
          <a:xfrm>
            <a:off x="6607957" y="3189399"/>
            <a:ext cx="1362315" cy="276999"/>
          </a:xfrm>
          <a:prstGeom prst="rect">
            <a:avLst/>
          </a:prstGeom>
          <a:blipFill rotWithShape="1"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Demande d’aide</a:t>
            </a:r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6607958" y="3721926"/>
            <a:ext cx="1362315" cy="461665"/>
          </a:xfrm>
          <a:prstGeom prst="rect">
            <a:avLst/>
          </a:prstGeom>
          <a:blipFill rotWithShape="1"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Décision d’attribution</a:t>
            </a:r>
            <a:endParaRPr lang="fr-FR" sz="1200" dirty="0"/>
          </a:p>
        </p:txBody>
      </p:sp>
      <p:cxnSp>
        <p:nvCxnSpPr>
          <p:cNvPr id="8" name="Connecteur en angle 7"/>
          <p:cNvCxnSpPr/>
          <p:nvPr/>
        </p:nvCxnSpPr>
        <p:spPr>
          <a:xfrm rot="10800000">
            <a:off x="6130217" y="4816355"/>
            <a:ext cx="477741" cy="25106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en angle 9"/>
          <p:cNvCxnSpPr/>
          <p:nvPr/>
        </p:nvCxnSpPr>
        <p:spPr>
          <a:xfrm rot="10800000">
            <a:off x="6130217" y="3721926"/>
            <a:ext cx="477741" cy="25106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en angle 10"/>
          <p:cNvCxnSpPr/>
          <p:nvPr/>
        </p:nvCxnSpPr>
        <p:spPr>
          <a:xfrm rot="10800000">
            <a:off x="6130217" y="3154427"/>
            <a:ext cx="477741" cy="25106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086" y="1811297"/>
            <a:ext cx="5758131" cy="432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573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902686"/>
            <a:ext cx="9144000" cy="26776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Calendrier de Déploiement </a:t>
            </a:r>
          </a:p>
          <a:p>
            <a:pPr algn="ctr"/>
            <a:endParaRPr lang="fr-FR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fr-FR" sz="24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Dématérialisation </a:t>
            </a:r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 procédures </a:t>
            </a:r>
          </a:p>
          <a:p>
            <a:pPr algn="ctr"/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gestion et de paiement des CUI </a:t>
            </a:r>
          </a:p>
          <a:p>
            <a:pPr algn="ctr"/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dans Parcours 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3 </a:t>
            </a:r>
            <a:r>
              <a:rPr lang="fr-FR" sz="24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fr-FR" sz="2400" b="1" baseline="30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Image 6" descr="logo_parcours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845" y="476250"/>
            <a:ext cx="1539050" cy="142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32643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logo_parcours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672" y="476251"/>
            <a:ext cx="797222" cy="73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14974" y="345192"/>
            <a:ext cx="6922663" cy="5847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modifications métiers du CUI/EAV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44070" y="1292423"/>
            <a:ext cx="7928429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Dans le cadre de la RGPP (Révision Générale des Politiques Publiques engagée en 2007), le projet de dématérialisation de la gestion des CUI a été initié en 2010. </a:t>
            </a:r>
          </a:p>
          <a:p>
            <a:endParaRPr lang="fr-FR" dirty="0" smtClean="0"/>
          </a:p>
          <a:p>
            <a:r>
              <a:rPr lang="fr-FR" dirty="0" smtClean="0"/>
              <a:t>Il a pour objectifs :</a:t>
            </a:r>
          </a:p>
          <a:p>
            <a:pPr marL="285750" indent="-285750">
              <a:buFont typeface="Wingdings" charset="2"/>
              <a:buChar char="ü"/>
            </a:pPr>
            <a:r>
              <a:rPr lang="fr-FR" dirty="0" smtClean="0"/>
              <a:t>De simplifier les démarches des employeurs</a:t>
            </a:r>
          </a:p>
          <a:p>
            <a:pPr marL="285750" indent="-285750">
              <a:buFont typeface="Wingdings" charset="2"/>
              <a:buChar char="ü"/>
            </a:pPr>
            <a:r>
              <a:rPr lang="fr-FR" dirty="0" smtClean="0"/>
              <a:t>réduire les délais de traitement des données</a:t>
            </a:r>
          </a:p>
          <a:p>
            <a:pPr marL="285750" indent="-285750">
              <a:buFont typeface="Wingdings" charset="2"/>
              <a:buChar char="ü"/>
            </a:pPr>
            <a:r>
              <a:rPr lang="fr-FR" dirty="0" smtClean="0"/>
              <a:t>D’accroitre la fiabilité des données</a:t>
            </a:r>
          </a:p>
          <a:p>
            <a:pPr marL="285750" indent="-285750">
              <a:buFont typeface="Wingdings" charset="2"/>
              <a:buChar char="ü"/>
            </a:pPr>
            <a:r>
              <a:rPr lang="fr-FR" dirty="0" smtClean="0"/>
              <a:t>De permettre un pilotage plus efficace du dispositif pour tous les intervenants du dispositif</a:t>
            </a:r>
          </a:p>
          <a:p>
            <a:endParaRPr lang="fr-FR" dirty="0" smtClean="0"/>
          </a:p>
          <a:p>
            <a:r>
              <a:rPr lang="fr-FR" dirty="0" smtClean="0"/>
              <a:t>Cette dématérialisation </a:t>
            </a:r>
            <a:r>
              <a:rPr lang="fr-FR" dirty="0"/>
              <a:t>des flux entre les prescripteurs et l’ASP est complétée par un volet visant à simplifier la gestion des contrats aidés pour les employeurs, grâce à un portail qui leur est spécifiquement dédié, </a:t>
            </a:r>
            <a:r>
              <a:rPr lang="fr-FR" dirty="0" err="1"/>
              <a:t>SYLAé</a:t>
            </a:r>
            <a:r>
              <a:rPr lang="fr-FR" dirty="0"/>
              <a:t>.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Ce </a:t>
            </a:r>
            <a:r>
              <a:rPr lang="fr-FR" dirty="0"/>
              <a:t>portail leur </a:t>
            </a:r>
            <a:r>
              <a:rPr lang="fr-FR" dirty="0" smtClean="0"/>
              <a:t>permet :</a:t>
            </a:r>
            <a:endParaRPr lang="fr-FR" dirty="0"/>
          </a:p>
          <a:p>
            <a:pPr marL="285750" indent="-285750">
              <a:buFont typeface="Wingdings" charset="2"/>
              <a:buChar char="ü"/>
            </a:pPr>
            <a:r>
              <a:rPr lang="fr-FR" dirty="0" smtClean="0"/>
              <a:t>de </a:t>
            </a:r>
            <a:r>
              <a:rPr lang="fr-FR" dirty="0"/>
              <a:t>saisir leurs coordonnées bancaires, </a:t>
            </a:r>
            <a:endParaRPr lang="fr-FR" dirty="0" smtClean="0"/>
          </a:p>
          <a:p>
            <a:pPr marL="285750" indent="-285750">
              <a:buFont typeface="Wingdings" charset="2"/>
              <a:buChar char="ü"/>
            </a:pPr>
            <a:r>
              <a:rPr lang="fr-FR" dirty="0" smtClean="0"/>
              <a:t>de </a:t>
            </a:r>
            <a:r>
              <a:rPr lang="fr-FR" dirty="0"/>
              <a:t>signaler ruptures et suspensions du </a:t>
            </a:r>
            <a:r>
              <a:rPr lang="fr-FR" dirty="0" smtClean="0"/>
              <a:t>contrat</a:t>
            </a:r>
          </a:p>
          <a:p>
            <a:pPr marL="285750" indent="-285750">
              <a:buFont typeface="Wingdings" charset="2"/>
              <a:buChar char="ü"/>
            </a:pPr>
            <a:r>
              <a:rPr lang="fr-FR" dirty="0" smtClean="0"/>
              <a:t>de </a:t>
            </a:r>
            <a:r>
              <a:rPr lang="fr-FR" dirty="0"/>
              <a:t>suivre les versements de l’aide qui leur a été attribuée</a:t>
            </a:r>
            <a:r>
              <a:rPr lang="fr-FR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74299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 6" descr="logo_parcours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010" y="389132"/>
            <a:ext cx="887087" cy="73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542552" y="389132"/>
            <a:ext cx="6265458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Déploiement de la dématérialisation par des </a:t>
            </a:r>
            <a:r>
              <a:rPr lang="fr-FR" sz="2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fr-FR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sites pilotes </a:t>
            </a:r>
            <a:r>
              <a:rPr lang="fr-FR" sz="2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681386" y="1296804"/>
            <a:ext cx="7699030" cy="116955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fr-FR" sz="1400" u="sng" dirty="0" smtClean="0"/>
              <a:t>Principe :</a:t>
            </a:r>
          </a:p>
          <a:p>
            <a:pPr marL="285750" indent="-285750" algn="just">
              <a:buFont typeface="Arial"/>
              <a:buChar char="•"/>
            </a:pPr>
            <a:r>
              <a:rPr lang="fr-FR" sz="1400" dirty="0" smtClean="0"/>
              <a:t>2 Régions ont été choisies pour être </a:t>
            </a:r>
            <a:r>
              <a:rPr lang="fr-FR" sz="1400" baseline="30000" dirty="0" smtClean="0"/>
              <a:t>«</a:t>
            </a:r>
            <a:r>
              <a:rPr lang="fr-FR" sz="1400" dirty="0" smtClean="0"/>
              <a:t> Régions Pilotes </a:t>
            </a:r>
            <a:r>
              <a:rPr lang="fr-FR" sz="1400" baseline="30000" dirty="0" smtClean="0"/>
              <a:t>»</a:t>
            </a:r>
            <a:r>
              <a:rPr lang="fr-FR" sz="1400" dirty="0" smtClean="0"/>
              <a:t>. Il s’agit de Champagne-Ardenne et Midi-Pyrénées.</a:t>
            </a:r>
          </a:p>
          <a:p>
            <a:pPr marL="285750" indent="-285750" algn="just">
              <a:buFont typeface="Arial"/>
              <a:buChar char="•"/>
            </a:pPr>
            <a:r>
              <a:rPr lang="fr-FR" sz="1400" dirty="0" smtClean="0"/>
              <a:t>Parmi ces 2  </a:t>
            </a:r>
            <a:r>
              <a:rPr lang="fr-FR" sz="1400" baseline="30000" dirty="0"/>
              <a:t>«</a:t>
            </a:r>
            <a:r>
              <a:rPr lang="fr-FR" sz="1400" dirty="0"/>
              <a:t> </a:t>
            </a:r>
            <a:r>
              <a:rPr lang="fr-FR" sz="1400" dirty="0" smtClean="0"/>
              <a:t>Régions Pilotes</a:t>
            </a:r>
            <a:r>
              <a:rPr lang="fr-FR" sz="1400" dirty="0"/>
              <a:t> </a:t>
            </a:r>
            <a:r>
              <a:rPr lang="fr-FR" sz="1400" baseline="30000" dirty="0" smtClean="0"/>
              <a:t>»</a:t>
            </a:r>
            <a:r>
              <a:rPr lang="fr-FR" sz="1400" dirty="0" smtClean="0"/>
              <a:t>, 2 </a:t>
            </a:r>
            <a:r>
              <a:rPr lang="fr-FR" sz="1400" baseline="30000" dirty="0" smtClean="0"/>
              <a:t>«</a:t>
            </a:r>
            <a:r>
              <a:rPr lang="fr-FR" sz="1400" dirty="0" smtClean="0"/>
              <a:t> Missions Locales pilotes </a:t>
            </a:r>
            <a:r>
              <a:rPr lang="fr-FR" sz="1400" baseline="30000" dirty="0" smtClean="0"/>
              <a:t>»</a:t>
            </a:r>
            <a:r>
              <a:rPr lang="fr-FR" sz="1400" dirty="0" smtClean="0"/>
              <a:t> ouvriront la voie.</a:t>
            </a:r>
          </a:p>
          <a:p>
            <a:pPr algn="just"/>
            <a:endParaRPr lang="fr-FR" sz="1400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679907"/>
              </p:ext>
            </p:extLst>
          </p:nvPr>
        </p:nvGraphicFramePr>
        <p:xfrm>
          <a:off x="681386" y="2351056"/>
          <a:ext cx="7554039" cy="38835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76467"/>
                <a:gridCol w="1216367"/>
                <a:gridCol w="1744057"/>
                <a:gridCol w="38171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Phase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Etape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Qui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Quoi ?</a:t>
                      </a:r>
                      <a:endParaRPr lang="fr-FR" dirty="0"/>
                    </a:p>
                  </a:txBody>
                  <a:tcPr/>
                </a:tc>
              </a:tr>
              <a:tr h="1056761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Phase 1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Etape 1 </a:t>
                      </a:r>
                    </a:p>
                    <a:p>
                      <a:r>
                        <a:rPr lang="fr-FR" sz="1000" dirty="0" smtClean="0"/>
                        <a:t>(13 mai 2013)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Toutes les ML de Midi-Pyrénées et de </a:t>
                      </a:r>
                      <a:r>
                        <a:rPr lang="fr-FR" sz="1200" baseline="0" dirty="0" smtClean="0"/>
                        <a:t>Champagne-Ardenne</a:t>
                      </a:r>
                      <a:endParaRPr lang="fr-F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Mise en ligne d’une base fictive </a:t>
                      </a:r>
                      <a:r>
                        <a:rPr lang="fr-FR" sz="1400" baseline="30000" dirty="0" smtClean="0"/>
                        <a:t>(«</a:t>
                      </a:r>
                      <a:r>
                        <a:rPr lang="fr-FR" sz="1400" dirty="0" smtClean="0"/>
                        <a:t> bac à sable </a:t>
                      </a:r>
                      <a:r>
                        <a:rPr lang="fr-FR" sz="1400" baseline="30000" dirty="0" smtClean="0"/>
                        <a:t>»</a:t>
                      </a:r>
                      <a:r>
                        <a:rPr lang="fr-FR" sz="1400" dirty="0" smtClean="0"/>
                        <a:t>) qui permet aux </a:t>
                      </a:r>
                      <a:r>
                        <a:rPr lang="fr-FR" sz="1400" baseline="30000" dirty="0" smtClean="0"/>
                        <a:t>«</a:t>
                      </a:r>
                      <a:r>
                        <a:rPr lang="fr-FR" sz="1400" dirty="0" smtClean="0"/>
                        <a:t> Régions Pilotes </a:t>
                      </a:r>
                      <a:r>
                        <a:rPr lang="fr-FR" sz="1400" baseline="30000" dirty="0" smtClean="0"/>
                        <a:t>»</a:t>
                      </a:r>
                      <a:r>
                        <a:rPr lang="fr-FR" sz="1400" dirty="0" smtClean="0"/>
                        <a:t> de s’entrainer à la saisie des demandes d’aides dématérialisées.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Etape 2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(27</a:t>
                      </a:r>
                      <a:r>
                        <a:rPr lang="fr-FR" sz="1000" baseline="0" dirty="0" smtClean="0"/>
                        <a:t> </a:t>
                      </a:r>
                      <a:r>
                        <a:rPr lang="fr-FR" sz="1000" dirty="0" smtClean="0"/>
                        <a:t>mai 2013)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 ML de Midi-Pyrénées + 2 ML</a:t>
                      </a:r>
                      <a:r>
                        <a:rPr lang="fr-FR" sz="1200" baseline="0" dirty="0" smtClean="0"/>
                        <a:t> de Champagne-Ardenne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Bascule en base réelle de ces 4 </a:t>
                      </a:r>
                      <a:r>
                        <a:rPr lang="fr-FR" sz="1400" baseline="30000" dirty="0" smtClean="0"/>
                        <a:t>«</a:t>
                      </a:r>
                      <a:r>
                        <a:rPr lang="fr-FR" sz="1400" dirty="0" smtClean="0"/>
                        <a:t> Missions Locales pilotes </a:t>
                      </a:r>
                      <a:r>
                        <a:rPr lang="fr-FR" sz="1400" baseline="30000" dirty="0" smtClean="0"/>
                        <a:t>»</a:t>
                      </a:r>
                      <a:r>
                        <a:rPr lang="fr-FR" sz="1400" dirty="0" smtClean="0"/>
                        <a:t> (ML Hautes-Pyrénées,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ML Haute Garonne, ML Langres et ML Vitry le François) pour la saisie des demandes d’aides </a:t>
                      </a:r>
                      <a:r>
                        <a:rPr lang="fr-FR" sz="1400" baseline="0" dirty="0" smtClean="0"/>
                        <a:t> d</a:t>
                      </a:r>
                      <a:r>
                        <a:rPr lang="fr-FR" sz="1400" dirty="0" smtClean="0"/>
                        <a:t>ématérialisées.</a:t>
                      </a:r>
                      <a:endParaRPr lang="fr-FR" sz="1400" dirty="0"/>
                    </a:p>
                  </a:txBody>
                  <a:tcPr anchor="ctr"/>
                </a:tc>
              </a:tr>
              <a:tr h="1511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Etape 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(10</a:t>
                      </a:r>
                      <a:r>
                        <a:rPr lang="fr-FR" sz="1000" baseline="0" dirty="0" smtClean="0"/>
                        <a:t> juin</a:t>
                      </a:r>
                      <a:r>
                        <a:rPr lang="fr-FR" sz="1000" dirty="0" smtClean="0"/>
                        <a:t> 2013)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Toutes</a:t>
                      </a:r>
                      <a:r>
                        <a:rPr lang="fr-FR" sz="1200" baseline="0" dirty="0" smtClean="0"/>
                        <a:t> l</a:t>
                      </a:r>
                      <a:r>
                        <a:rPr lang="fr-FR" sz="1200" dirty="0" smtClean="0"/>
                        <a:t>es ML de Midi-Pyrénées et de </a:t>
                      </a:r>
                      <a:r>
                        <a:rPr lang="fr-FR" sz="1200" baseline="0" dirty="0" smtClean="0"/>
                        <a:t>Champagne-Ardenne</a:t>
                      </a:r>
                      <a:endParaRPr lang="fr-F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Bascule en base réelle de ces 2 </a:t>
                      </a:r>
                      <a:r>
                        <a:rPr lang="fr-FR" sz="1400" baseline="30000" dirty="0" smtClean="0"/>
                        <a:t>«</a:t>
                      </a:r>
                      <a:r>
                        <a:rPr lang="fr-FR" sz="1400" dirty="0" smtClean="0"/>
                        <a:t> Régions Pilotes </a:t>
                      </a:r>
                      <a:r>
                        <a:rPr lang="fr-FR" sz="1400" baseline="30000" dirty="0" smtClean="0"/>
                        <a:t>»</a:t>
                      </a:r>
                      <a:r>
                        <a:rPr lang="fr-FR" sz="1400" dirty="0" smtClean="0"/>
                        <a:t> pour la saisie des demandes d’aides</a:t>
                      </a:r>
                      <a:r>
                        <a:rPr lang="fr-FR" sz="1400" baseline="0" dirty="0" smtClean="0"/>
                        <a:t> d</a:t>
                      </a:r>
                      <a:r>
                        <a:rPr lang="fr-FR" sz="1400" dirty="0" smtClean="0"/>
                        <a:t>ématérialisées.</a:t>
                      </a:r>
                      <a:endParaRPr lang="fr-FR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884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 6" descr="logo_parcours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010" y="389132"/>
            <a:ext cx="887087" cy="73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542552" y="389132"/>
            <a:ext cx="6265458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Déploiement de la dématérialisation </a:t>
            </a:r>
          </a:p>
          <a:p>
            <a:pPr algn="ctr"/>
            <a:r>
              <a:rPr lang="fr-FR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pour toutes les Missions Locales</a:t>
            </a:r>
            <a:endParaRPr lang="fr-FR" sz="2600" b="1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81386" y="1296804"/>
            <a:ext cx="7699030" cy="138499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fr-FR" sz="1400" u="sng" dirty="0" smtClean="0"/>
              <a:t>Principe :</a:t>
            </a:r>
          </a:p>
          <a:p>
            <a:pPr marL="285750" indent="-285750" algn="just">
              <a:buFont typeface="Arial"/>
              <a:buChar char="•"/>
            </a:pPr>
            <a:r>
              <a:rPr lang="fr-FR" sz="1400" dirty="0" smtClean="0"/>
              <a:t>Toutes les Régions (hors régions Pilotes)</a:t>
            </a:r>
            <a:r>
              <a:rPr lang="fr-FR" sz="1400" dirty="0"/>
              <a:t> </a:t>
            </a:r>
            <a:r>
              <a:rPr lang="fr-FR" sz="1400" dirty="0" smtClean="0"/>
              <a:t>sont invitées à assister à la présentation de la Dématérialisation (règlementaire et technique).</a:t>
            </a:r>
          </a:p>
          <a:p>
            <a:pPr marL="285750" indent="-285750" algn="just">
              <a:buFont typeface="Arial"/>
              <a:buChar char="•"/>
            </a:pPr>
            <a:r>
              <a:rPr lang="fr-FR" sz="1400" dirty="0" smtClean="0"/>
              <a:t>Les participants à cette réunion ont pour mission de transmettre cette info aux autres ML de leur Région (ce sont les </a:t>
            </a:r>
            <a:r>
              <a:rPr lang="fr-FR" sz="1400" baseline="30000" dirty="0"/>
              <a:t>«</a:t>
            </a:r>
            <a:r>
              <a:rPr lang="fr-FR" sz="1400" dirty="0"/>
              <a:t> démultiplicateurs </a:t>
            </a:r>
            <a:r>
              <a:rPr lang="fr-FR" sz="1400" baseline="30000" dirty="0" smtClean="0"/>
              <a:t>»</a:t>
            </a:r>
            <a:r>
              <a:rPr lang="fr-FR" sz="1400" dirty="0" smtClean="0"/>
              <a:t>).</a:t>
            </a:r>
          </a:p>
          <a:p>
            <a:pPr algn="just"/>
            <a:endParaRPr lang="fr-FR" sz="1400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590597"/>
              </p:ext>
            </p:extLst>
          </p:nvPr>
        </p:nvGraphicFramePr>
        <p:xfrm>
          <a:off x="681386" y="2723675"/>
          <a:ext cx="7554039" cy="30230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76467"/>
                <a:gridCol w="1512307"/>
                <a:gridCol w="1259432"/>
                <a:gridCol w="4005833"/>
              </a:tblGrid>
              <a:tr h="48289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Phase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Etape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Qui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Quoi ?</a:t>
                      </a:r>
                      <a:endParaRPr lang="fr-FR" dirty="0"/>
                    </a:p>
                  </a:txBody>
                  <a:tcPr/>
                </a:tc>
              </a:tr>
              <a:tr h="5953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Phase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Etape 1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(4 et 6 juin 2013)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Toutes les Missions Locales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PARIS : journées de formation pour les </a:t>
                      </a:r>
                      <a:r>
                        <a:rPr lang="fr-FR" sz="1400" baseline="30000" dirty="0" smtClean="0"/>
                        <a:t>«</a:t>
                      </a:r>
                      <a:r>
                        <a:rPr lang="fr-FR" sz="1400" dirty="0" smtClean="0"/>
                        <a:t> démultiplicateurs </a:t>
                      </a:r>
                      <a:r>
                        <a:rPr lang="fr-FR" sz="1400" baseline="30000" dirty="0" smtClean="0"/>
                        <a:t>»</a:t>
                      </a:r>
                    </a:p>
                  </a:txBody>
                  <a:tcPr anchor="ctr"/>
                </a:tc>
              </a:tr>
              <a:tr h="9525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Etape 2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(10 juin 2013)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Toutes les Missions Locales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Mise en ligne d’une base fictive </a:t>
                      </a:r>
                      <a:r>
                        <a:rPr lang="fr-FR" sz="1400" baseline="30000" dirty="0" smtClean="0"/>
                        <a:t>(«</a:t>
                      </a:r>
                      <a:r>
                        <a:rPr lang="fr-FR" sz="1400" dirty="0" smtClean="0"/>
                        <a:t> bac à sable </a:t>
                      </a:r>
                      <a:r>
                        <a:rPr lang="fr-FR" sz="1400" baseline="30000" dirty="0" smtClean="0"/>
                        <a:t>»</a:t>
                      </a:r>
                      <a:r>
                        <a:rPr lang="fr-FR" sz="1400" dirty="0" smtClean="0"/>
                        <a:t>) qui permet aux Missions Locales de s’entrainer à la saisie des demandes d’aides dématérialisées.</a:t>
                      </a:r>
                    </a:p>
                  </a:txBody>
                  <a:tcPr anchor="ctr"/>
                </a:tc>
              </a:tr>
              <a:tr h="99224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Etape 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(</a:t>
                      </a:r>
                      <a:r>
                        <a:rPr lang="fr-FR" sz="1000" baseline="0" dirty="0" smtClean="0"/>
                        <a:t>1 - 8 et 15 juillet 2013</a:t>
                      </a:r>
                      <a:r>
                        <a:rPr lang="fr-FR" sz="10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Toutes les Missions Locales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Bascule en base réelle des Missions Locales pour la saisie des demandes d’aides</a:t>
                      </a:r>
                      <a:r>
                        <a:rPr lang="fr-FR" sz="1400" baseline="0" dirty="0" smtClean="0"/>
                        <a:t> d</a:t>
                      </a:r>
                      <a:r>
                        <a:rPr lang="fr-FR" sz="1400" dirty="0" smtClean="0"/>
                        <a:t>ématérialisées</a:t>
                      </a:r>
                      <a:r>
                        <a:rPr lang="fr-FR" sz="1400" baseline="0" dirty="0" smtClean="0"/>
                        <a:t> par vagues successives (en 3 vagues les trois premiers lundis de juillet 2013)</a:t>
                      </a:r>
                      <a:endParaRPr lang="fr-FR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884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 6" descr="logo_parcours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010" y="389132"/>
            <a:ext cx="887087" cy="73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542552" y="389132"/>
            <a:ext cx="6265458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Assistance Technique </a:t>
            </a:r>
          </a:p>
          <a:p>
            <a:pPr algn="ctr"/>
            <a:r>
              <a:rPr lang="fr-FR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 déploiement de la dématérialisation</a:t>
            </a:r>
            <a:endParaRPr lang="fr-FR" sz="2600" b="1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81386" y="1812914"/>
            <a:ext cx="7699030" cy="39703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fr-FR" u="sng" dirty="0" smtClean="0"/>
              <a:t>Principe :</a:t>
            </a:r>
          </a:p>
          <a:p>
            <a:pPr algn="just"/>
            <a:endParaRPr lang="fr-FR" u="sng" dirty="0" smtClean="0"/>
          </a:p>
          <a:p>
            <a:pPr marL="285750" indent="-285750" algn="just">
              <a:buFont typeface="Arial"/>
              <a:buChar char="•"/>
            </a:pPr>
            <a:r>
              <a:rPr lang="fr-FR" b="1" u="sng" dirty="0" smtClean="0">
                <a:solidFill>
                  <a:srgbClr val="0000FF"/>
                </a:solidFill>
              </a:rPr>
              <a:t>Niveau 1 </a:t>
            </a:r>
            <a:r>
              <a:rPr lang="fr-FR" b="1" dirty="0" smtClean="0">
                <a:solidFill>
                  <a:srgbClr val="0000FF"/>
                </a:solidFill>
              </a:rPr>
              <a:t>: </a:t>
            </a:r>
            <a:r>
              <a:rPr lang="fr-FR" dirty="0" smtClean="0"/>
              <a:t>Les Assistants Techniques Régionaux P3 seront les interlocuteurs techniques pour toutes les questions relatives au déploiement de le dématérialisation des demandes d’aides dématérialisées sous P3.</a:t>
            </a:r>
          </a:p>
          <a:p>
            <a:pPr marL="285750" indent="-285750" algn="just">
              <a:buFont typeface="Arial"/>
              <a:buChar char="•"/>
            </a:pPr>
            <a:endParaRPr lang="fr-FR" dirty="0" smtClean="0"/>
          </a:p>
          <a:p>
            <a:pPr marL="285750" indent="-285750" algn="just">
              <a:buFont typeface="Arial"/>
              <a:buChar char="•"/>
            </a:pPr>
            <a:r>
              <a:rPr lang="fr-FR" b="1" u="sng" dirty="0">
                <a:solidFill>
                  <a:srgbClr val="0000FF"/>
                </a:solidFill>
              </a:rPr>
              <a:t>Niveau </a:t>
            </a:r>
            <a:r>
              <a:rPr lang="fr-FR" b="1" u="sng" dirty="0" smtClean="0">
                <a:solidFill>
                  <a:srgbClr val="0000FF"/>
                </a:solidFill>
              </a:rPr>
              <a:t>2 </a:t>
            </a:r>
            <a:r>
              <a:rPr lang="fr-FR" b="1" dirty="0">
                <a:solidFill>
                  <a:srgbClr val="0000FF"/>
                </a:solidFill>
              </a:rPr>
              <a:t>: </a:t>
            </a:r>
            <a:r>
              <a:rPr lang="fr-FR" dirty="0" smtClean="0"/>
              <a:t>Afin de les aider sur des questions restées sans réponse, ils auront à leur disposition une adresse mail spécifiquement dédiée à cette thématique.</a:t>
            </a:r>
          </a:p>
          <a:p>
            <a:pPr marL="742950" lvl="1" indent="-285750" algn="just">
              <a:buFont typeface="Arial"/>
              <a:buChar char="•"/>
            </a:pPr>
            <a:r>
              <a:rPr lang="fr-FR" dirty="0" smtClean="0"/>
              <a:t>Adresse mail : </a:t>
            </a:r>
            <a:r>
              <a:rPr lang="fr-FR" smtClean="0">
                <a:solidFill>
                  <a:srgbClr val="FF0000"/>
                </a:solidFill>
                <a:hlinkClick r:id="rId3"/>
              </a:rPr>
              <a:t>supportdemat@laboml.org</a:t>
            </a:r>
            <a:endParaRPr lang="fr-FR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Arial"/>
              <a:buChar char="•"/>
            </a:pPr>
            <a:endParaRPr lang="fr-FR" dirty="0"/>
          </a:p>
          <a:p>
            <a:pPr marL="285750" indent="-285750" algn="just">
              <a:buFont typeface="Arial"/>
              <a:buChar char="•"/>
            </a:pPr>
            <a:r>
              <a:rPr lang="fr-FR" dirty="0" smtClean="0"/>
              <a:t>Cette </a:t>
            </a:r>
            <a:r>
              <a:rPr lang="fr-FR" b="1" dirty="0" smtClean="0"/>
              <a:t>Assistance Technique </a:t>
            </a:r>
            <a:r>
              <a:rPr lang="fr-FR" dirty="0" smtClean="0"/>
              <a:t>est opérationnelle dès l’accès aux bases en mode </a:t>
            </a:r>
            <a:r>
              <a:rPr lang="fr-FR" baseline="30000" dirty="0" smtClean="0"/>
              <a:t>«</a:t>
            </a:r>
            <a:r>
              <a:rPr lang="fr-FR" dirty="0" smtClean="0"/>
              <a:t> Bac à sable </a:t>
            </a:r>
            <a:r>
              <a:rPr lang="fr-FR" baseline="30000" dirty="0" smtClean="0"/>
              <a:t>»</a:t>
            </a:r>
            <a:r>
              <a:rPr lang="fr-FR" dirty="0" smtClean="0"/>
              <a:t>, soit dès le mois de </a:t>
            </a:r>
            <a:r>
              <a:rPr lang="fr-FR" b="1" dirty="0" smtClean="0"/>
              <a:t>mai 2013</a:t>
            </a:r>
            <a:r>
              <a:rPr lang="fr-FR" dirty="0" smtClean="0"/>
              <a:t>.</a:t>
            </a:r>
          </a:p>
          <a:p>
            <a:pPr algn="just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724824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3068" y="1840041"/>
            <a:ext cx="847695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Calibri (Corps)"/>
                <a:cs typeface="Calibri (Corps)"/>
              </a:rPr>
              <a:t>	</a:t>
            </a:r>
            <a:r>
              <a:rPr lang="fr-FR" dirty="0" smtClean="0">
                <a:cs typeface="Calibri (Corps)"/>
              </a:rPr>
              <a:t>Avant la Loi portant création des emplois d'avenir, 2 éléments étaient nécessaires dans le cadre de la mise en place d'un CUI :</a:t>
            </a:r>
          </a:p>
          <a:p>
            <a:pPr algn="just"/>
            <a:endParaRPr lang="fr-FR" dirty="0">
              <a:cs typeface="Calibri (Corps)"/>
            </a:endParaRPr>
          </a:p>
          <a:p>
            <a:pPr marL="285750" indent="-285750" algn="just">
              <a:buFont typeface="Wingdings" charset="2"/>
              <a:buChar char="Ø"/>
            </a:pPr>
            <a:r>
              <a:rPr lang="fr-FR" dirty="0" smtClean="0">
                <a:cs typeface="Calibri (Corps)"/>
              </a:rPr>
              <a:t>Une </a:t>
            </a:r>
            <a:r>
              <a:rPr lang="fr-FR" dirty="0" smtClean="0">
                <a:solidFill>
                  <a:srgbClr val="FF0000"/>
                </a:solidFill>
                <a:cs typeface="Calibri (Corps)"/>
              </a:rPr>
              <a:t>convention tripartite</a:t>
            </a:r>
            <a:r>
              <a:rPr lang="fr-FR" dirty="0" smtClean="0">
                <a:cs typeface="Calibri (Corps)"/>
              </a:rPr>
              <a:t> conclue entre le futur salarié, l'employeur et le référent chargé du suivi de l'insertion professionnelle du salarié. Cette convention déterminait :</a:t>
            </a:r>
          </a:p>
          <a:p>
            <a:pPr marL="742950" lvl="1" indent="-285750" algn="just">
              <a:buFont typeface="Wingdings" charset="2"/>
              <a:buChar char="§"/>
            </a:pPr>
            <a:r>
              <a:rPr lang="fr-FR" dirty="0" smtClean="0">
                <a:cs typeface="Calibri (Corps)"/>
              </a:rPr>
              <a:t>le taux de prise en charge permettant de fixer l'aide versée à l'employeur en contrepartie de la conclusion du CUI</a:t>
            </a:r>
          </a:p>
          <a:p>
            <a:pPr marL="742950" lvl="1" indent="-285750" algn="just">
              <a:buFont typeface="Wingdings" charset="2"/>
              <a:buChar char="§"/>
            </a:pPr>
            <a:r>
              <a:rPr lang="fr-FR" dirty="0" smtClean="0">
                <a:cs typeface="Calibri (Corps)"/>
              </a:rPr>
              <a:t>les conditions d'accompagnement du salarié pendant le CUI.</a:t>
            </a:r>
          </a:p>
          <a:p>
            <a:pPr marL="742950" lvl="1" indent="-285750" algn="just">
              <a:buFont typeface="Wingdings" charset="2"/>
              <a:buChar char="§"/>
            </a:pPr>
            <a:r>
              <a:rPr lang="fr-FR" dirty="0" smtClean="0">
                <a:cs typeface="Calibri (Corps)"/>
              </a:rPr>
              <a:t>les actions de formation et de validation des acquis de l'expérience dont bénéficiait le salarié.</a:t>
            </a:r>
          </a:p>
          <a:p>
            <a:pPr lvl="1" algn="just"/>
            <a:endParaRPr lang="fr-FR" dirty="0" smtClean="0">
              <a:cs typeface="Calibri (Corps)"/>
            </a:endParaRPr>
          </a:p>
          <a:p>
            <a:pPr marL="285750" indent="-285750" algn="just">
              <a:buFont typeface="Wingdings" charset="2"/>
              <a:buChar char="Ø"/>
            </a:pPr>
            <a:r>
              <a:rPr lang="fr-FR" dirty="0" smtClean="0">
                <a:cs typeface="Calibri (Corps)"/>
              </a:rPr>
              <a:t>Un contrat de travail signé entre l'employeur et le salarié </a:t>
            </a:r>
            <a:endParaRPr lang="fr-FR" dirty="0">
              <a:cs typeface="Calibri (Corps)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4974" y="522501"/>
            <a:ext cx="69226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Avant ?</a:t>
            </a:r>
          </a:p>
        </p:txBody>
      </p:sp>
      <p:pic>
        <p:nvPicPr>
          <p:cNvPr id="6" name="Image 6" descr="logo_parcours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672" y="476251"/>
            <a:ext cx="797222" cy="73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4974" y="301435"/>
            <a:ext cx="69226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Désormais</a:t>
            </a:r>
          </a:p>
        </p:txBody>
      </p:sp>
      <p:pic>
        <p:nvPicPr>
          <p:cNvPr id="6" name="Image 6" descr="logo_parcours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741" y="301435"/>
            <a:ext cx="797222" cy="73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55167" y="983133"/>
            <a:ext cx="8476950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/>
              <a:t>Changement apporté au dispositif CUI par la Loi portant création des emplois </a:t>
            </a:r>
            <a:r>
              <a:rPr lang="fr-FR" sz="1600" dirty="0" smtClean="0"/>
              <a:t>d'avenir :</a:t>
            </a:r>
          </a:p>
          <a:p>
            <a:endParaRPr lang="fr-FR" sz="1600" dirty="0"/>
          </a:p>
          <a:p>
            <a:r>
              <a:rPr lang="fr-FR" sz="1600" dirty="0" smtClean="0"/>
              <a:t>	La </a:t>
            </a:r>
            <a:r>
              <a:rPr lang="fr-FR" sz="1600" dirty="0"/>
              <a:t>Loi portant création des emplois d'avenir </a:t>
            </a:r>
            <a:r>
              <a:rPr lang="fr-FR" sz="1600" u="sng" dirty="0">
                <a:solidFill>
                  <a:srgbClr val="FF0000"/>
                </a:solidFill>
              </a:rPr>
              <a:t>a supprimé la convention tripartite</a:t>
            </a:r>
            <a:r>
              <a:rPr lang="fr-FR" sz="1600" dirty="0"/>
              <a:t> en la remplaçant par </a:t>
            </a:r>
            <a:r>
              <a:rPr lang="fr-FR" sz="1600" u="sng" dirty="0">
                <a:solidFill>
                  <a:srgbClr val="0000FF"/>
                </a:solidFill>
              </a:rPr>
              <a:t>une décision administrative d'attribution d'une aide à l'employeur </a:t>
            </a:r>
            <a:r>
              <a:rPr lang="fr-FR" sz="1600" dirty="0"/>
              <a:t>afin de faciliter la dématérialisation de la procédure. </a:t>
            </a:r>
            <a:endParaRPr lang="fr-FR" sz="1600" dirty="0" smtClean="0"/>
          </a:p>
          <a:p>
            <a:endParaRPr lang="fr-FR" sz="1600" dirty="0"/>
          </a:p>
          <a:p>
            <a:r>
              <a:rPr lang="fr-FR" sz="1600" dirty="0" smtClean="0"/>
              <a:t>	En </a:t>
            </a:r>
            <a:r>
              <a:rPr lang="fr-FR" sz="1600" dirty="0"/>
              <a:t>effet avec l'ancien dispositif, la dématérialisation aurait été fastidieuse à mettre en place, celle-ci nécessitant 3 signatures électroniques ce qui aurait pris plus de temps. Avec ce nouveau dispositif, seule la décision d'attribution de l'aide professionnelle sera dématérialisée, ce qui accélèrera la procédure.</a:t>
            </a:r>
          </a:p>
          <a:p>
            <a:endParaRPr lang="fr-FR" sz="1600" dirty="0" smtClean="0"/>
          </a:p>
          <a:p>
            <a:r>
              <a:rPr lang="fr-FR" sz="1600" dirty="0" smtClean="0"/>
              <a:t>Ainsi </a:t>
            </a:r>
            <a:r>
              <a:rPr lang="fr-FR" sz="1600" dirty="0"/>
              <a:t>avec cette mesure le CUI prendra la forme d'un contrat de travail conclu entre un employeur et un salarié, au titre duquel est attribuée une aide à l'insertion professionnelle.</a:t>
            </a:r>
          </a:p>
          <a:p>
            <a:pPr lvl="1">
              <a:buFont typeface="Wingdings" charset="2"/>
              <a:buChar char="§"/>
            </a:pPr>
            <a:r>
              <a:rPr lang="fr-FR" sz="1600" dirty="0" smtClean="0"/>
              <a:t>  L'attribution </a:t>
            </a:r>
            <a:r>
              <a:rPr lang="fr-FR" sz="1600" dirty="0"/>
              <a:t>de l'aide à l'insertion professionnelle</a:t>
            </a:r>
          </a:p>
          <a:p>
            <a:pPr lvl="1">
              <a:buFont typeface="Wingdings" charset="2"/>
              <a:buChar char="§"/>
            </a:pPr>
            <a:r>
              <a:rPr lang="fr-FR" sz="1600" dirty="0"/>
              <a:t> </a:t>
            </a:r>
            <a:r>
              <a:rPr lang="fr-FR" sz="1600" dirty="0" smtClean="0"/>
              <a:t> Dans </a:t>
            </a:r>
            <a:r>
              <a:rPr lang="fr-FR" sz="1600" dirty="0"/>
              <a:t>la pratique, la décision d'attribuer l'aide professionnelle au titre du CUI sera prise soit </a:t>
            </a:r>
            <a:r>
              <a:rPr lang="fr-FR" sz="1600" dirty="0" smtClean="0"/>
              <a:t>:</a:t>
            </a:r>
          </a:p>
          <a:p>
            <a:pPr marL="1200150" lvl="2" indent="-285750">
              <a:buFont typeface="Wingdings" charset="2"/>
              <a:buChar char="ü"/>
            </a:pPr>
            <a:r>
              <a:rPr lang="fr-FR" sz="1600" dirty="0"/>
              <a:t> </a:t>
            </a:r>
            <a:r>
              <a:rPr lang="fr-FR" sz="1600" dirty="0" smtClean="0"/>
              <a:t>Par </a:t>
            </a:r>
            <a:r>
              <a:rPr lang="fr-FR" sz="1600" dirty="0"/>
              <a:t>le Président du Conseil Général lorsque l'aide à l'insertion professionnelle concernera un bénéficiaire du RSA </a:t>
            </a:r>
            <a:r>
              <a:rPr lang="fr-FR" sz="1600" dirty="0" smtClean="0"/>
              <a:t>et </a:t>
            </a:r>
            <a:r>
              <a:rPr lang="fr-FR" sz="1600" dirty="0"/>
              <a:t>que ce Président n'aura pas délégué sa </a:t>
            </a:r>
            <a:r>
              <a:rPr lang="fr-FR" sz="1600" dirty="0" smtClean="0"/>
              <a:t>compétence.</a:t>
            </a:r>
          </a:p>
          <a:p>
            <a:pPr marL="1200150" lvl="2" indent="-285750">
              <a:buFont typeface="Wingdings" charset="2"/>
              <a:buChar char="ü"/>
            </a:pPr>
            <a:r>
              <a:rPr lang="fr-FR" sz="1600" dirty="0" smtClean="0"/>
              <a:t>Pour </a:t>
            </a:r>
            <a:r>
              <a:rPr lang="fr-FR" sz="1600" dirty="0"/>
              <a:t>le compte de l'Etat, par Pôle emploi, les </a:t>
            </a:r>
            <a:r>
              <a:rPr lang="fr-FR" sz="1600" dirty="0" smtClean="0"/>
              <a:t>Missions Locales</a:t>
            </a:r>
            <a:r>
              <a:rPr lang="fr-FR" sz="1600" dirty="0"/>
              <a:t> pour l'insertion professionnelle et sociales des jeunes ou les organismes de placement spécialisés dans l'insertion professionnelle des personnes handicapées.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435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2000" dirty="0" smtClean="0"/>
              <a:t>	Depuis le 1</a:t>
            </a:r>
            <a:r>
              <a:rPr lang="fr-FR" sz="2000" baseline="30000" dirty="0" smtClean="0"/>
              <a:t>er</a:t>
            </a:r>
            <a:r>
              <a:rPr lang="fr-FR" sz="2000" dirty="0" smtClean="0"/>
              <a:t> novembre 2012, lors de la conclusion d’un contrat unique d’insertion (CUI) la convention individuelle tripartite est remplacée par une décision administrative d’attribution d’aide à l’insertion professionnelle. </a:t>
            </a:r>
          </a:p>
          <a:p>
            <a:pPr marL="0" indent="0" algn="just">
              <a:buNone/>
            </a:pPr>
            <a:r>
              <a:rPr lang="fr-FR" sz="2000" dirty="0"/>
              <a:t>	</a:t>
            </a:r>
            <a:r>
              <a:rPr lang="fr-FR" sz="2000" dirty="0" smtClean="0"/>
              <a:t>Auparavant, un CUI était formalisé par une convention individuelle signée entre l’employeur, le salarié et le prescripteur de l’emploi (selon le bénéficiaire du contrat, Pôle emploi, la Mission </a:t>
            </a:r>
            <a:r>
              <a:rPr lang="fr-FR" sz="2000" dirty="0"/>
              <a:t>L</a:t>
            </a:r>
            <a:r>
              <a:rPr lang="fr-FR" sz="2000" dirty="0" smtClean="0"/>
              <a:t>ocale pour l’insertion professionnelle et sociale des jeunes, Cap emploi ou le Conseil général).</a:t>
            </a:r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r>
              <a:rPr lang="fr-FR" sz="2000" dirty="0" smtClean="0"/>
              <a:t>	Dorénavant, l’employeur qui souhaite recruter un salarié dans le cadre d’un CUI doit adresser au prescripteur de l’emploi une demande d’aide à l’insertion professionnelle signée par lui-même et le bénéficiaire du CUI.</a:t>
            </a:r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r>
              <a:rPr lang="fr-FR" sz="2000" dirty="0" smtClean="0"/>
              <a:t>	Après étude du dossier, le prescripteur de l’emploi notifie à l’employeur la décision d’attribution d’aide. Dès réception de cette décision, les parties peuvent signer un contrat de travail.</a:t>
            </a:r>
            <a:endParaRPr lang="fr-FR" sz="2000" dirty="0"/>
          </a:p>
        </p:txBody>
      </p:sp>
      <p:sp>
        <p:nvSpPr>
          <p:cNvPr id="4" name="Rectangle 3"/>
          <p:cNvSpPr/>
          <p:nvPr/>
        </p:nvSpPr>
        <p:spPr>
          <a:xfrm>
            <a:off x="641974" y="438204"/>
            <a:ext cx="69226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Synthèse</a:t>
            </a:r>
          </a:p>
        </p:txBody>
      </p:sp>
      <p:pic>
        <p:nvPicPr>
          <p:cNvPr id="6" name="Image 6" descr="logo_parcours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280" y="345647"/>
            <a:ext cx="797222" cy="73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4354"/>
            <a:ext cx="8229600" cy="4525963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Demande d’aide </a:t>
            </a:r>
            <a:r>
              <a:rPr lang="fr-FR" dirty="0" smtClean="0"/>
              <a:t>: </a:t>
            </a:r>
            <a:r>
              <a:rPr lang="fr-FR" sz="2800" dirty="0" smtClean="0"/>
              <a:t>formulaire de demande rempli par l’employeur et signé par l’employeur et le salarié.</a:t>
            </a:r>
          </a:p>
          <a:p>
            <a:r>
              <a:rPr lang="fr-FR" dirty="0" smtClean="0">
                <a:solidFill>
                  <a:srgbClr val="0000FF"/>
                </a:solidFill>
              </a:rPr>
              <a:t>Décision d’attribution </a:t>
            </a:r>
            <a:r>
              <a:rPr lang="fr-FR" dirty="0" smtClean="0"/>
              <a:t>: </a:t>
            </a:r>
            <a:r>
              <a:rPr lang="fr-FR" sz="2800" dirty="0" smtClean="0"/>
              <a:t>décision administrative d’attribution d’une aide signée par le prescripteur au nom de l’Etat.</a:t>
            </a:r>
          </a:p>
          <a:p>
            <a:r>
              <a:rPr lang="fr-FR" dirty="0" smtClean="0">
                <a:solidFill>
                  <a:srgbClr val="0000FF"/>
                </a:solidFill>
              </a:rPr>
              <a:t>Notification d’attribution </a:t>
            </a:r>
            <a:r>
              <a:rPr lang="fr-FR" dirty="0" smtClean="0"/>
              <a:t>: </a:t>
            </a:r>
            <a:r>
              <a:rPr lang="fr-FR" sz="2800" dirty="0" smtClean="0"/>
              <a:t>document par lequel le prescripteur informe l’employeur de sa décision d’attribution d’une aide.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564661" y="446019"/>
            <a:ext cx="69226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Vocabulaire</a:t>
            </a:r>
          </a:p>
        </p:txBody>
      </p:sp>
      <p:pic>
        <p:nvPicPr>
          <p:cNvPr id="6" name="Image 6" descr="logo_parcours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280" y="345647"/>
            <a:ext cx="797222" cy="73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 smtClean="0">
                <a:solidFill>
                  <a:srgbClr val="0000FF"/>
                </a:solidFill>
              </a:rPr>
              <a:t>2 conditions </a:t>
            </a:r>
            <a:r>
              <a:rPr lang="fr-FR" dirty="0" smtClean="0"/>
              <a:t>:</a:t>
            </a:r>
          </a:p>
          <a:p>
            <a:pPr lvl="1">
              <a:buFont typeface="Wingdings" charset="2"/>
              <a:buChar char="§"/>
            </a:pPr>
            <a:r>
              <a:rPr lang="fr-FR" sz="3200" dirty="0" smtClean="0"/>
              <a:t>La décision d’attribution du prescripteur (en tant qu’ordonnateur)</a:t>
            </a:r>
          </a:p>
          <a:p>
            <a:pPr marL="1314450" lvl="3" indent="0">
              <a:buNone/>
            </a:pPr>
            <a:r>
              <a:rPr lang="fr-FR" sz="3600" dirty="0">
                <a:solidFill>
                  <a:srgbClr val="0000FF"/>
                </a:solidFill>
              </a:rPr>
              <a:t>+</a:t>
            </a:r>
            <a:endParaRPr lang="fr-FR" sz="3600" dirty="0" smtClean="0">
              <a:solidFill>
                <a:srgbClr val="0000FF"/>
              </a:solidFill>
            </a:endParaRPr>
          </a:p>
          <a:p>
            <a:pPr lvl="1">
              <a:buFont typeface="Wingdings" charset="2"/>
              <a:buChar char="§"/>
            </a:pPr>
            <a:r>
              <a:rPr lang="fr-FR" sz="3200" dirty="0" smtClean="0"/>
              <a:t>L’accord de l’ASP (en tant que comptable)</a:t>
            </a:r>
          </a:p>
          <a:p>
            <a:pPr lvl="3">
              <a:buNone/>
            </a:pPr>
            <a:r>
              <a:rPr lang="fr-FR" sz="3600" dirty="0" smtClean="0">
                <a:solidFill>
                  <a:srgbClr val="0000FF"/>
                </a:solidFill>
              </a:rPr>
              <a:t>=</a:t>
            </a:r>
            <a:r>
              <a:rPr lang="fr-FR" sz="3600" dirty="0" smtClean="0"/>
              <a:t> </a:t>
            </a:r>
          </a:p>
          <a:p>
            <a:pPr lvl="1">
              <a:buNone/>
            </a:pPr>
            <a:r>
              <a:rPr lang="fr-FR" dirty="0" smtClean="0"/>
              <a:t>			</a:t>
            </a:r>
            <a:r>
              <a:rPr lang="fr-FR" sz="3200" dirty="0" smtClean="0">
                <a:solidFill>
                  <a:srgbClr val="0000FF"/>
                </a:solidFill>
              </a:rPr>
              <a:t>Notification d’attribution</a:t>
            </a:r>
            <a:endParaRPr lang="fr-FR" sz="32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661" y="446019"/>
            <a:ext cx="69226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Pour qu’une aide existe</a:t>
            </a:r>
          </a:p>
        </p:txBody>
      </p:sp>
      <p:pic>
        <p:nvPicPr>
          <p:cNvPr id="6" name="Image 6" descr="logo_parcours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280" y="345647"/>
            <a:ext cx="797222" cy="73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999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dirty="0" smtClean="0"/>
              <a:t>Comme toute décision administrative, la décision d’attribution est susceptible de recours :</a:t>
            </a:r>
          </a:p>
          <a:p>
            <a:pPr marL="0" indent="0">
              <a:buNone/>
            </a:pPr>
            <a:endParaRPr lang="fr-FR" sz="1800" dirty="0" smtClean="0"/>
          </a:p>
          <a:p>
            <a:r>
              <a:rPr lang="fr-FR" sz="1800" dirty="0" smtClean="0"/>
              <a:t>Article R 5134-15 Modifié par Décret N°2012-1211 du 31 octobre 2012 - article 1 : </a:t>
            </a:r>
            <a:r>
              <a:rPr lang="fr-FR" sz="1800" dirty="0"/>
              <a:t> </a:t>
            </a:r>
            <a:r>
              <a:rPr lang="fr-FR" sz="1800" baseline="30000" dirty="0" smtClean="0"/>
              <a:t>«</a:t>
            </a:r>
            <a:r>
              <a:rPr lang="fr-FR" sz="1800" dirty="0" smtClean="0"/>
              <a:t> </a:t>
            </a:r>
            <a:r>
              <a:rPr lang="fr-FR" sz="1800" i="1" dirty="0" smtClean="0">
                <a:solidFill>
                  <a:srgbClr val="0000FF"/>
                </a:solidFill>
              </a:rPr>
              <a:t>Lorsque les organismes mentionnés à l’article L.5311-</a:t>
            </a:r>
            <a:r>
              <a:rPr lang="fr-FR" sz="1800" dirty="0" smtClean="0">
                <a:solidFill>
                  <a:srgbClr val="0000FF"/>
                </a:solidFill>
              </a:rPr>
              <a:t>4 </a:t>
            </a:r>
            <a:r>
              <a:rPr lang="fr-FR" sz="1600" i="1" dirty="0" smtClean="0">
                <a:solidFill>
                  <a:srgbClr val="0000FF"/>
                </a:solidFill>
              </a:rPr>
              <a:t>(*)</a:t>
            </a:r>
            <a:r>
              <a:rPr lang="fr-FR" sz="1800" dirty="0" smtClean="0">
                <a:solidFill>
                  <a:srgbClr val="0000FF"/>
                </a:solidFill>
              </a:rPr>
              <a:t> et au 1</a:t>
            </a:r>
            <a:r>
              <a:rPr lang="fr-FR" sz="1800" baseline="30000" dirty="0" smtClean="0">
                <a:solidFill>
                  <a:srgbClr val="0000FF"/>
                </a:solidFill>
              </a:rPr>
              <a:t>er</a:t>
            </a:r>
            <a:r>
              <a:rPr lang="fr-FR" sz="1800" dirty="0" smtClean="0">
                <a:solidFill>
                  <a:srgbClr val="0000FF"/>
                </a:solidFill>
              </a:rPr>
              <a:t> bis de l’article, ainsi que les recteurs </a:t>
            </a:r>
            <a:r>
              <a:rPr lang="fr-FR" sz="1800" i="1" dirty="0" smtClean="0">
                <a:solidFill>
                  <a:srgbClr val="0000FF"/>
                </a:solidFill>
              </a:rPr>
              <a:t>d’académie pour les contrats mentionnés à l’article L.5134-125 prennent des décisions ou attribuent des aides à l’insertion professionnelle, pour le compte de l’Etat en application de l’article L.5134-19-1, ils statuent également au nom de l’Etat en cas de recours gracieux formés contre ces décisions. Les recours hiérarchiques sont portés devant le préfet de région</a:t>
            </a:r>
            <a:r>
              <a:rPr lang="fr-FR" sz="1800" dirty="0" smtClean="0"/>
              <a:t>. </a:t>
            </a:r>
            <a:r>
              <a:rPr lang="fr-FR" sz="1800" baseline="30000" dirty="0" smtClean="0"/>
              <a:t>» </a:t>
            </a:r>
          </a:p>
          <a:p>
            <a:pPr lvl="2"/>
            <a:r>
              <a:rPr lang="fr-FR" sz="1000" dirty="0" smtClean="0">
                <a:solidFill>
                  <a:srgbClr val="0000FF"/>
                </a:solidFill>
              </a:rPr>
              <a:t>(</a:t>
            </a:r>
            <a:r>
              <a:rPr lang="fr-FR" sz="1000" dirty="0">
                <a:solidFill>
                  <a:srgbClr val="0000FF"/>
                </a:solidFill>
              </a:rPr>
              <a:t>*) </a:t>
            </a:r>
            <a:r>
              <a:rPr lang="fr-FR" sz="1000" dirty="0" smtClean="0">
                <a:solidFill>
                  <a:srgbClr val="0000FF"/>
                </a:solidFill>
              </a:rPr>
              <a:t>Article qui </a:t>
            </a:r>
            <a:r>
              <a:rPr lang="fr-FR" sz="1000" baseline="30000" dirty="0" smtClean="0">
                <a:solidFill>
                  <a:srgbClr val="0000FF"/>
                </a:solidFill>
              </a:rPr>
              <a:t>«</a:t>
            </a:r>
            <a:r>
              <a:rPr lang="fr-FR" sz="1000" dirty="0" smtClean="0">
                <a:solidFill>
                  <a:srgbClr val="0000FF"/>
                </a:solidFill>
              </a:rPr>
              <a:t> créé </a:t>
            </a:r>
            <a:r>
              <a:rPr lang="fr-FR" sz="1000" baseline="30000" dirty="0" smtClean="0">
                <a:solidFill>
                  <a:srgbClr val="0000FF"/>
                </a:solidFill>
              </a:rPr>
              <a:t>»</a:t>
            </a:r>
            <a:r>
              <a:rPr lang="fr-FR" sz="1000" dirty="0" smtClean="0">
                <a:solidFill>
                  <a:srgbClr val="0000FF"/>
                </a:solidFill>
              </a:rPr>
              <a:t> les Missions Locales.</a:t>
            </a:r>
            <a:endParaRPr lang="fr-FR" sz="1000" baseline="30000" dirty="0" smtClean="0"/>
          </a:p>
          <a:p>
            <a:pPr marL="0" indent="0">
              <a:buNone/>
            </a:pPr>
            <a:endParaRPr lang="fr-FR" sz="1800" dirty="0" smtClean="0"/>
          </a:p>
          <a:p>
            <a:r>
              <a:rPr lang="fr-FR" sz="1800" dirty="0" smtClean="0"/>
              <a:t>Et doit être notifiée</a:t>
            </a:r>
          </a:p>
        </p:txBody>
      </p:sp>
      <p:sp>
        <p:nvSpPr>
          <p:cNvPr id="4" name="Rectangle 3"/>
          <p:cNvSpPr/>
          <p:nvPr/>
        </p:nvSpPr>
        <p:spPr>
          <a:xfrm>
            <a:off x="564661" y="446019"/>
            <a:ext cx="69226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Décision administrative</a:t>
            </a:r>
          </a:p>
        </p:txBody>
      </p:sp>
      <p:pic>
        <p:nvPicPr>
          <p:cNvPr id="6" name="Image 6" descr="logo_parcours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280" y="345647"/>
            <a:ext cx="797222" cy="73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60895"/>
            <a:ext cx="8229600" cy="46826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1800" dirty="0" smtClean="0"/>
              <a:t>	Des évolutions </a:t>
            </a:r>
            <a:r>
              <a:rPr lang="fr-FR" sz="1800" dirty="0"/>
              <a:t>juridiques ont été rendues nécessaires par l’impossibilité d’obtenir la signature électronique de l’employeur et du salarié sur les conventions envoyées à l’ASP. </a:t>
            </a:r>
            <a:endParaRPr lang="fr-FR" sz="1800" dirty="0" smtClean="0"/>
          </a:p>
          <a:p>
            <a:pPr marL="0" indent="0" algn="just">
              <a:buNone/>
            </a:pPr>
            <a:endParaRPr lang="fr-FR" sz="1800" dirty="0" smtClean="0"/>
          </a:p>
          <a:p>
            <a:pPr marL="0" indent="0" algn="just">
              <a:buNone/>
            </a:pPr>
            <a:r>
              <a:rPr lang="fr-FR" sz="1800" dirty="0"/>
              <a:t>	</a:t>
            </a:r>
            <a:r>
              <a:rPr lang="fr-FR" sz="1800" dirty="0" smtClean="0"/>
              <a:t>Il </a:t>
            </a:r>
            <a:r>
              <a:rPr lang="fr-FR" sz="1800" dirty="0"/>
              <a:t>a par conséquent été choisi un système juridique dans lequel seul le prescripteur signe la décision transmise électroniquement à l’ASP. La nature conventionnelle du CUI a par conséquent disparu au profit d’une décision administrative d’attribution de l’aide. </a:t>
            </a:r>
          </a:p>
          <a:p>
            <a:pPr marL="0" indent="0" algn="just">
              <a:buNone/>
            </a:pPr>
            <a:endParaRPr lang="fr-FR" sz="1800" dirty="0"/>
          </a:p>
          <a:p>
            <a:pPr marL="0" indent="0" algn="just">
              <a:buNone/>
            </a:pPr>
            <a:r>
              <a:rPr lang="fr-FR" sz="1800" dirty="0"/>
              <a:t>	</a:t>
            </a:r>
            <a:r>
              <a:rPr lang="fr-FR" sz="1800" dirty="0" smtClean="0"/>
              <a:t>Les </a:t>
            </a:r>
            <a:r>
              <a:rPr lang="fr-FR" sz="1800" dirty="0"/>
              <a:t>évolutions législatives et règlementaires nécessaires ont été introduites par les articles 7, 8 et 13 de la loi portant création des emplois d’avenir et le décret </a:t>
            </a:r>
            <a:r>
              <a:rPr lang="fr-FR" sz="1800" dirty="0" smtClean="0"/>
              <a:t>            N° </a:t>
            </a:r>
            <a:r>
              <a:rPr lang="fr-FR" sz="1800" dirty="0"/>
              <a:t>2012-1211 du 30 octobre 2012 tirant les conséquences des articles 7, 8 et 13 de la loi portant création des emplois d'avenir. Ces évolutions juridiques sont entrées en vigueur au 1</a:t>
            </a:r>
            <a:r>
              <a:rPr lang="fr-FR" sz="1800" baseline="30000" dirty="0"/>
              <a:t>er</a:t>
            </a:r>
            <a:r>
              <a:rPr lang="fr-FR" sz="1800" dirty="0"/>
              <a:t> novembre 2012</a:t>
            </a:r>
            <a:r>
              <a:rPr lang="fr-FR" sz="1800" dirty="0" smtClean="0"/>
              <a:t>.</a:t>
            </a:r>
            <a:endParaRPr lang="fr-FR" sz="1800" dirty="0"/>
          </a:p>
        </p:txBody>
      </p:sp>
      <p:sp>
        <p:nvSpPr>
          <p:cNvPr id="4" name="Rectangle 3"/>
          <p:cNvSpPr/>
          <p:nvPr/>
        </p:nvSpPr>
        <p:spPr>
          <a:xfrm>
            <a:off x="564661" y="592092"/>
            <a:ext cx="6922663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impacts juridiques de la dématérialisation</a:t>
            </a:r>
          </a:p>
        </p:txBody>
      </p:sp>
      <p:pic>
        <p:nvPicPr>
          <p:cNvPr id="6" name="Image 6" descr="logo_parcours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280" y="345647"/>
            <a:ext cx="797222" cy="73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7491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</TotalTime>
  <Words>1172</Words>
  <Application>Microsoft Macintosh PowerPoint</Application>
  <PresentationFormat>Présentation à l'écran (4:3)</PresentationFormat>
  <Paragraphs>277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Mission Locale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Francois Nayrolles</dc:creator>
  <cp:lastModifiedBy>Francois Nayrolles</cp:lastModifiedBy>
  <cp:revision>150</cp:revision>
  <dcterms:created xsi:type="dcterms:W3CDTF">2013-04-11T18:35:32Z</dcterms:created>
  <dcterms:modified xsi:type="dcterms:W3CDTF">2013-06-04T10:03:35Z</dcterms:modified>
</cp:coreProperties>
</file>